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5"/>
  </p:sldMasterIdLst>
  <p:notesMasterIdLst>
    <p:notesMasterId r:id="rId7"/>
  </p:notesMasterIdLst>
  <p:handoutMasterIdLst>
    <p:handoutMasterId r:id="rId8"/>
  </p:handoutMasterIdLst>
  <p:sldIdLst>
    <p:sldId id="292" r:id="rId6"/>
  </p:sldIdLst>
  <p:sldSz cx="12192000" cy="6858000"/>
  <p:notesSz cx="6735763" cy="98663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Richards" initials="AR" lastIdx="2" clrIdx="0">
    <p:extLst>
      <p:ext uri="{19B8F6BF-5375-455C-9EA6-DF929625EA0E}">
        <p15:presenceInfo xmlns:p15="http://schemas.microsoft.com/office/powerpoint/2012/main" userId="S::andrew@codeplay.com::d8ad20a6-6f1d-4014-b03a-3d6df9b3e5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2957"/>
    <a:srgbClr val="E8E8E8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276B3C-8377-4644-B3E2-741135036BD4}" v="57" dt="2021-04-01T13:10:10.667"/>
    <p1510:client id="{6B0558AB-590D-8926-82D0-8F3E26B95E3F}" v="38" dt="2021-03-31T19:02:18.7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E067F84-7B2F-4E39-AB3B-C3A97967927F}" type="datetimeFigureOut">
              <a:rPr lang="en-GB"/>
              <a:pPr>
                <a:defRPr/>
              </a:pPr>
              <a:t>01/04/2021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63B2B6C-4727-4242-B756-CEDAC5DFBB4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99A9D2B-FEE6-4C99-BF7A-80D5077E874F}" type="datetimeFigureOut">
              <a:rPr lang="en-GB"/>
              <a:pPr>
                <a:defRPr/>
              </a:pPr>
              <a:t>01/04/2021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2919737-CA0D-4899-BA50-C795082A51F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elmob.ua/news/williams-predstavili-novuyu-legkuyu-platformu-dlya-elektromobilej/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frandroid.com/marques/intel-materiels-accessoires/376779_intel-achete-movidius-devient-leader-de-vision-ordinateur" TargetMode="Externa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geobrava.wordpress.com/2016/12/05/iot-supports-semi-autonomous-vehicle-system-apps/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eatedebate.com/debate/show/Should_we_use_AI_to_defend_Trump_s_border_wall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elmob.ua/news/williams-predstavili-novuyu-legkuyu-platformu-dlya-elektromobilej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7871" y="1532708"/>
            <a:ext cx="2756258" cy="49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1242060" y="2868790"/>
            <a:ext cx="9723120" cy="757130"/>
          </a:xfrm>
        </p:spPr>
        <p:txBody>
          <a:bodyPr>
            <a:spAutoFit/>
          </a:bodyPr>
          <a:lstStyle>
            <a:lvl1pPr marL="0" indent="0" algn="ctr">
              <a:buNone/>
              <a:defRPr sz="4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242060" y="3639544"/>
            <a:ext cx="9723120" cy="424732"/>
          </a:xfrm>
        </p:spPr>
        <p:txBody>
          <a:bodyPr>
            <a:spAutoFit/>
          </a:bodyPr>
          <a:lstStyle>
            <a:lvl1pPr marL="0" marR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242060" y="5534819"/>
            <a:ext cx="9723120" cy="3065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800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ile Image backgrou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nline Image Placeholder 5">
            <a:extLst>
              <a:ext uri="{FF2B5EF4-FFF2-40B4-BE49-F238E27FC236}">
                <a16:creationId xmlns:a16="http://schemas.microsoft.com/office/drawing/2014/main" id="{E7DDBE3C-93FF-4797-86F2-56A83DD802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2192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38200" y="344307"/>
            <a:ext cx="10515600" cy="9619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defRPr sz="4000">
                <a:ln>
                  <a:solidFill>
                    <a:schemeClr val="bg1"/>
                  </a:solidFill>
                </a:ln>
                <a:solidFill>
                  <a:schemeClr val="bg1">
                    <a:lumMod val="10000"/>
                    <a:lumOff val="90000"/>
                  </a:schemeClr>
                </a:solidFill>
                <a:effectLst>
                  <a:glow rad="101600">
                    <a:schemeClr val="bg1">
                      <a:lumMod val="75000"/>
                      <a:lumOff val="25000"/>
                      <a:alpha val="37000"/>
                    </a:schemeClr>
                  </a:glow>
                </a:effectLst>
              </a:defRPr>
            </a:lvl1pPr>
          </a:lstStyle>
          <a:p>
            <a:endParaRPr lang="en-GB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B7F0F537-210F-4BFB-8CAA-BB48683FDC1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76963"/>
            <a:ext cx="121920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26E64C93-E0F9-4EAE-967F-4D72D30D25F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6462713"/>
            <a:ext cx="1020763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06D85C-4149-405C-B7F4-749570850A80}"/>
              </a:ext>
            </a:extLst>
          </p:cNvPr>
          <p:cNvSpPr txBox="1"/>
          <p:nvPr userDrawn="1"/>
        </p:nvSpPr>
        <p:spPr>
          <a:xfrm>
            <a:off x="8062913" y="6418263"/>
            <a:ext cx="34147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>
                <a:solidFill>
                  <a:schemeClr val="tx1"/>
                </a:solidFill>
                <a:latin typeface="+mj-lt"/>
                <a:cs typeface="+mn-cs"/>
              </a:rPr>
              <a:t>CONFIDENTIAL    © 2020 Codeplay Software Ltd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F7F7EA-ED60-46CC-A40B-75BB8F893902}"/>
              </a:ext>
            </a:extLst>
          </p:cNvPr>
          <p:cNvSpPr txBox="1"/>
          <p:nvPr userDrawn="1"/>
        </p:nvSpPr>
        <p:spPr>
          <a:xfrm>
            <a:off x="5667375" y="6454775"/>
            <a:ext cx="85725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5DAF5A84-DA60-4F59-AB5D-57FC608E0867}" type="slidenum">
              <a:rPr lang="en-GB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ctr"/>
              <a:t>‹#›</a:t>
            </a:fld>
            <a:endParaRPr lang="en-GB" altLang="en-US" sz="120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491C6-6DFC-4419-8D3A-3D47836E50F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592037"/>
            <a:ext cx="10639425" cy="4421414"/>
          </a:xfrm>
        </p:spPr>
        <p:txBody>
          <a:bodyPr/>
          <a:lstStyle>
            <a:lvl1pPr>
              <a:defRPr sz="3600" b="1">
                <a:ln>
                  <a:solidFill>
                    <a:schemeClr val="bg1"/>
                  </a:solidFill>
                </a:ln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sz="2800" b="1">
                <a:ln>
                  <a:solidFill>
                    <a:schemeClr val="bg1"/>
                  </a:solidFill>
                </a:ln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 sz="2400" b="1">
                <a:ln>
                  <a:solidFill>
                    <a:schemeClr val="bg1"/>
                  </a:solidFill>
                </a:ln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 sz="2000" b="1">
                <a:ln>
                  <a:solidFill>
                    <a:schemeClr val="bg1"/>
                  </a:solidFill>
                </a:ln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 sz="2000" b="1">
                <a:ln>
                  <a:solidFill>
                    <a:schemeClr val="bg1"/>
                  </a:solidFill>
                </a:ln>
                <a:solidFill>
                  <a:schemeClr val="bg1">
                    <a:lumMod val="10000"/>
                    <a:lumOff val="9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629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ine Imag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27522C73-72FA-4775-B1B7-5ADB248D8698}"/>
              </a:ext>
            </a:extLst>
          </p:cNvPr>
          <p:cNvSpPr>
            <a:spLocks noGrp="1"/>
          </p:cNvSpPr>
          <p:nvPr>
            <p:ph type="clipArt" sz="quarter" idx="10"/>
          </p:nvPr>
        </p:nvSpPr>
        <p:spPr>
          <a:xfrm>
            <a:off x="0" y="0"/>
            <a:ext cx="12192000" cy="68707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962526" y="1027612"/>
            <a:ext cx="10391274" cy="183590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4000">
                <a:solidFill>
                  <a:schemeClr val="tx1"/>
                </a:solidFill>
                <a:effectLst>
                  <a:glow rad="101600">
                    <a:schemeClr val="bg1">
                      <a:lumMod val="75000"/>
                      <a:lumOff val="25000"/>
                      <a:alpha val="37000"/>
                    </a:schemeClr>
                  </a:glow>
                </a:effectLst>
              </a:defRPr>
            </a:lvl1pPr>
          </a:lstStyle>
          <a:p>
            <a:endParaRPr lang="en-GB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B7F0F537-210F-4BFB-8CAA-BB48683FDC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76963"/>
            <a:ext cx="121920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26E64C93-E0F9-4EAE-967F-4D72D30D25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6462713"/>
            <a:ext cx="1020763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06D85C-4149-405C-B7F4-749570850A80}"/>
              </a:ext>
            </a:extLst>
          </p:cNvPr>
          <p:cNvSpPr txBox="1"/>
          <p:nvPr userDrawn="1"/>
        </p:nvSpPr>
        <p:spPr>
          <a:xfrm>
            <a:off x="8062913" y="6418263"/>
            <a:ext cx="34147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>
                <a:solidFill>
                  <a:schemeClr val="tx1"/>
                </a:solidFill>
                <a:latin typeface="+mj-lt"/>
                <a:cs typeface="+mn-cs"/>
              </a:rPr>
              <a:t>CONFIDENTIAL    © 2020 Codeplay Software Ltd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F7F7EA-ED60-46CC-A40B-75BB8F893902}"/>
              </a:ext>
            </a:extLst>
          </p:cNvPr>
          <p:cNvSpPr txBox="1"/>
          <p:nvPr userDrawn="1"/>
        </p:nvSpPr>
        <p:spPr>
          <a:xfrm>
            <a:off x="5667375" y="6454775"/>
            <a:ext cx="85725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5DAF5A84-DA60-4F59-AB5D-57FC608E0867}" type="slidenum">
              <a:rPr lang="en-GB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ctr"/>
              <a:t>‹#›</a:t>
            </a:fld>
            <a:endParaRPr lang="en-GB" altLang="en-US" sz="120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838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JI Imag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nline Image Placeholder 47">
            <a:extLst>
              <a:ext uri="{FF2B5EF4-FFF2-40B4-BE49-F238E27FC236}">
                <a16:creationId xmlns:a16="http://schemas.microsoft.com/office/drawing/2014/main" id="{EB58E4FB-1CD5-43DE-BD3C-13999A8FFB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 bwMode="auto">
          <a:xfrm>
            <a:off x="0" y="1"/>
            <a:ext cx="12192000" cy="665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25642" y="1027611"/>
            <a:ext cx="4547937" cy="437456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4000">
                <a:solidFill>
                  <a:schemeClr val="tx1"/>
                </a:solidFill>
                <a:effectLst>
                  <a:glow rad="101600">
                    <a:schemeClr val="bg1">
                      <a:lumMod val="75000"/>
                      <a:lumOff val="25000"/>
                      <a:alpha val="37000"/>
                    </a:schemeClr>
                  </a:glow>
                </a:effectLst>
              </a:defRPr>
            </a:lvl1pPr>
          </a:lstStyle>
          <a:p>
            <a:endParaRPr lang="en-GB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B7F0F537-210F-4BFB-8CAA-BB48683FDC1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76963"/>
            <a:ext cx="121920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26E64C93-E0F9-4EAE-967F-4D72D30D25F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6462713"/>
            <a:ext cx="1020763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06D85C-4149-405C-B7F4-749570850A80}"/>
              </a:ext>
            </a:extLst>
          </p:cNvPr>
          <p:cNvSpPr txBox="1"/>
          <p:nvPr userDrawn="1"/>
        </p:nvSpPr>
        <p:spPr>
          <a:xfrm>
            <a:off x="8062913" y="6418263"/>
            <a:ext cx="34147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>
                <a:solidFill>
                  <a:schemeClr val="tx1"/>
                </a:solidFill>
                <a:latin typeface="+mj-lt"/>
                <a:cs typeface="+mn-cs"/>
              </a:rPr>
              <a:t>CONFIDENTIAL    © 2020 Codeplay Software Ltd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F7F7EA-ED60-46CC-A40B-75BB8F893902}"/>
              </a:ext>
            </a:extLst>
          </p:cNvPr>
          <p:cNvSpPr txBox="1"/>
          <p:nvPr userDrawn="1"/>
        </p:nvSpPr>
        <p:spPr>
          <a:xfrm>
            <a:off x="5667375" y="6454775"/>
            <a:ext cx="85725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5DAF5A84-DA60-4F59-AB5D-57FC608E0867}" type="slidenum">
              <a:rPr lang="en-GB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ctr"/>
              <a:t>‹#›</a:t>
            </a:fld>
            <a:endParaRPr lang="en-GB" altLang="en-US" sz="120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88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backgrou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nline Image Placeholder 20">
            <a:extLst>
              <a:ext uri="{FF2B5EF4-FFF2-40B4-BE49-F238E27FC236}">
                <a16:creationId xmlns:a16="http://schemas.microsoft.com/office/drawing/2014/main" id="{F62CB4B3-1E5B-4016-A6F9-56473755E0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 bwMode="auto">
          <a:xfrm>
            <a:off x="0" y="63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38200" y="1027612"/>
            <a:ext cx="10515600" cy="127042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4000">
                <a:solidFill>
                  <a:schemeClr val="tx1"/>
                </a:solidFill>
                <a:effectLst>
                  <a:glow rad="101600">
                    <a:schemeClr val="bg1">
                      <a:lumMod val="75000"/>
                      <a:lumOff val="25000"/>
                      <a:alpha val="37000"/>
                    </a:schemeClr>
                  </a:glow>
                </a:effectLst>
              </a:defRPr>
            </a:lvl1pPr>
          </a:lstStyle>
          <a:p>
            <a:endParaRPr lang="en-GB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B7F0F537-210F-4BFB-8CAA-BB48683FDC1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76963"/>
            <a:ext cx="121920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26E64C93-E0F9-4EAE-967F-4D72D30D25F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6462713"/>
            <a:ext cx="1020763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06D85C-4149-405C-B7F4-749570850A80}"/>
              </a:ext>
            </a:extLst>
          </p:cNvPr>
          <p:cNvSpPr txBox="1"/>
          <p:nvPr userDrawn="1"/>
        </p:nvSpPr>
        <p:spPr>
          <a:xfrm>
            <a:off x="8062913" y="6418263"/>
            <a:ext cx="34147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>
                <a:solidFill>
                  <a:schemeClr val="tx1"/>
                </a:solidFill>
                <a:latin typeface="+mj-lt"/>
                <a:cs typeface="+mn-cs"/>
              </a:rPr>
              <a:t>CONFIDENTIAL    © 2020 Codeplay Software Ltd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F7F7EA-ED60-46CC-A40B-75BB8F893902}"/>
              </a:ext>
            </a:extLst>
          </p:cNvPr>
          <p:cNvSpPr txBox="1"/>
          <p:nvPr userDrawn="1"/>
        </p:nvSpPr>
        <p:spPr>
          <a:xfrm>
            <a:off x="5667375" y="6454775"/>
            <a:ext cx="85725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5DAF5A84-DA60-4F59-AB5D-57FC608E0867}" type="slidenum">
              <a:rPr lang="en-GB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ctr"/>
              <a:t>‹#›</a:t>
            </a:fld>
            <a:endParaRPr lang="en-GB" altLang="en-US" sz="120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770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76350"/>
            <a:ext cx="5181600" cy="4900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838200" y="1276351"/>
            <a:ext cx="5181600" cy="4900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9600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38199" y="1276350"/>
            <a:ext cx="5162549" cy="647065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 b="0" baseline="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10301" y="1276350"/>
            <a:ext cx="5143499" cy="647065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838199" y="1923415"/>
            <a:ext cx="5162549" cy="3943984"/>
          </a:xfr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6210301" y="1923415"/>
            <a:ext cx="5143499" cy="394398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4558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4077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3932237" cy="1600200"/>
          </a:xfrm>
          <a:prstGeom prst="rect">
            <a:avLst/>
          </a:prstGeom>
        </p:spPr>
        <p:txBody>
          <a:bodyPr tIns="0" bIns="61200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365125"/>
            <a:ext cx="6172200" cy="54959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965325"/>
            <a:ext cx="3932237" cy="39036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1785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3932237" cy="1600200"/>
          </a:xfrm>
          <a:prstGeom prst="rect">
            <a:avLst/>
          </a:prstGeom>
        </p:spPr>
        <p:txBody>
          <a:bodyPr tIns="72000" bIns="61200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365125"/>
            <a:ext cx="6172200" cy="549592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965325"/>
            <a:ext cx="3932237" cy="39036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2513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006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838200" y="1276350"/>
            <a:ext cx="10515600" cy="4505325"/>
          </a:xfrm>
          <a:prstGeom prst="rect">
            <a:avLst/>
          </a:prstGeom>
        </p:spPr>
        <p:txBody>
          <a:bodyPr rtlCol="0">
            <a:normAutofit/>
          </a:bodyPr>
          <a:lstStyle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1730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8867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96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99050" y="1652588"/>
            <a:ext cx="19939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575267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17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rc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76350"/>
            <a:ext cx="10509250" cy="4676775"/>
          </a:xfrm>
        </p:spPr>
        <p:txBody>
          <a:bodyPr>
            <a:norm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9071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rce Cod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76350"/>
            <a:ext cx="5181600" cy="4900613"/>
          </a:xfrm>
        </p:spPr>
        <p:txBody>
          <a:bodyPr/>
          <a:lstStyle>
            <a:lvl1pPr marL="0" indent="0">
              <a:buNone/>
              <a:defRPr baseline="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76350"/>
            <a:ext cx="5181600" cy="4900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521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rce Cod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38199" y="1276350"/>
            <a:ext cx="5162549" cy="647065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 b="0" baseline="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10300" y="1294765"/>
            <a:ext cx="5143499" cy="647065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838199" y="1923415"/>
            <a:ext cx="5162549" cy="3943984"/>
          </a:xfrm>
        </p:spPr>
        <p:txBody>
          <a:bodyPr>
            <a:normAutofit/>
          </a:bodyPr>
          <a:lstStyle>
            <a:lvl1pPr marL="0" indent="0">
              <a:buNone/>
              <a:defRPr sz="3200" baseline="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6210301" y="1941831"/>
            <a:ext cx="5143499" cy="3925568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131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C01D429-A79A-4DB1-890A-36763FC62D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0295714" cy="6858000"/>
          </a:xfrm>
          <a:prstGeom prst="rect">
            <a:avLst/>
          </a:prstGeom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278880" y="1027612"/>
            <a:ext cx="5074920" cy="442395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4000">
                <a:solidFill>
                  <a:schemeClr val="tx1"/>
                </a:solidFill>
                <a:effectLst>
                  <a:glow rad="101600">
                    <a:schemeClr val="bg1">
                      <a:lumMod val="75000"/>
                      <a:lumOff val="25000"/>
                      <a:alpha val="37000"/>
                    </a:schemeClr>
                  </a:glow>
                </a:effectLst>
              </a:defRPr>
            </a:lvl1pPr>
          </a:lstStyle>
          <a:p>
            <a:endParaRPr lang="en-GB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B7F0F537-210F-4BFB-8CAA-BB48683FDC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76963"/>
            <a:ext cx="121920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26E64C93-E0F9-4EAE-967F-4D72D30D25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6462713"/>
            <a:ext cx="1020763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06D85C-4149-405C-B7F4-749570850A80}"/>
              </a:ext>
            </a:extLst>
          </p:cNvPr>
          <p:cNvSpPr txBox="1"/>
          <p:nvPr userDrawn="1"/>
        </p:nvSpPr>
        <p:spPr>
          <a:xfrm>
            <a:off x="8062913" y="6418263"/>
            <a:ext cx="34147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>
                <a:solidFill>
                  <a:schemeClr val="tx1"/>
                </a:solidFill>
                <a:latin typeface="+mj-lt"/>
                <a:cs typeface="+mn-cs"/>
              </a:rPr>
              <a:t>CONFIDENTIAL    © 2020 Codeplay Software Ltd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F7F7EA-ED60-46CC-A40B-75BB8F893902}"/>
              </a:ext>
            </a:extLst>
          </p:cNvPr>
          <p:cNvSpPr txBox="1"/>
          <p:nvPr userDrawn="1"/>
        </p:nvSpPr>
        <p:spPr>
          <a:xfrm>
            <a:off x="5667375" y="6454775"/>
            <a:ext cx="85725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5DAF5A84-DA60-4F59-AB5D-57FC608E0867}" type="slidenum">
              <a:rPr lang="en-GB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ctr"/>
              <a:t>‹#›</a:t>
            </a:fld>
            <a:endParaRPr lang="en-GB" altLang="en-US" sz="120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45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79C64DD-2255-4455-A496-A83B446A24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2700"/>
            <a:ext cx="12191999" cy="6845300"/>
          </a:xfrm>
          <a:prstGeom prst="rect">
            <a:avLst/>
          </a:prstGeom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278880" y="1027612"/>
            <a:ext cx="5074920" cy="442395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4000">
                <a:solidFill>
                  <a:schemeClr val="tx1"/>
                </a:solidFill>
                <a:effectLst>
                  <a:glow rad="101600">
                    <a:schemeClr val="bg1">
                      <a:lumMod val="75000"/>
                      <a:lumOff val="25000"/>
                      <a:alpha val="37000"/>
                    </a:schemeClr>
                  </a:glow>
                </a:effectLst>
              </a:defRPr>
            </a:lvl1pPr>
          </a:lstStyle>
          <a:p>
            <a:endParaRPr lang="en-GB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B7F0F537-210F-4BFB-8CAA-BB48683FDC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76963"/>
            <a:ext cx="121920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26E64C93-E0F9-4EAE-967F-4D72D30D25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6462713"/>
            <a:ext cx="1020763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06D85C-4149-405C-B7F4-749570850A80}"/>
              </a:ext>
            </a:extLst>
          </p:cNvPr>
          <p:cNvSpPr txBox="1"/>
          <p:nvPr userDrawn="1"/>
        </p:nvSpPr>
        <p:spPr>
          <a:xfrm>
            <a:off x="8062913" y="6418263"/>
            <a:ext cx="34147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>
                <a:solidFill>
                  <a:schemeClr val="tx1"/>
                </a:solidFill>
                <a:latin typeface="+mj-lt"/>
                <a:cs typeface="+mn-cs"/>
              </a:rPr>
              <a:t>CONFIDENTIAL    © 2020 Codeplay Software Ltd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F7F7EA-ED60-46CC-A40B-75BB8F893902}"/>
              </a:ext>
            </a:extLst>
          </p:cNvPr>
          <p:cNvSpPr txBox="1"/>
          <p:nvPr userDrawn="1"/>
        </p:nvSpPr>
        <p:spPr>
          <a:xfrm>
            <a:off x="5667375" y="6454775"/>
            <a:ext cx="85725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5DAF5A84-DA60-4F59-AB5D-57FC608E0867}" type="slidenum">
              <a:rPr lang="en-GB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ctr"/>
              <a:t>‹#›</a:t>
            </a:fld>
            <a:endParaRPr lang="en-GB" altLang="en-US" sz="120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15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e Image backgrou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3D9ABB-0BD3-4A4D-9EF5-3750849F84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707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278880" y="1027612"/>
            <a:ext cx="5074920" cy="442395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4000">
                <a:solidFill>
                  <a:schemeClr val="tx1"/>
                </a:solidFill>
                <a:effectLst>
                  <a:glow rad="101600">
                    <a:schemeClr val="bg1">
                      <a:lumMod val="75000"/>
                      <a:lumOff val="25000"/>
                      <a:alpha val="37000"/>
                    </a:schemeClr>
                  </a:glow>
                </a:effectLst>
              </a:defRPr>
            </a:lvl1pPr>
          </a:lstStyle>
          <a:p>
            <a:endParaRPr lang="en-GB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B7F0F537-210F-4BFB-8CAA-BB48683FDC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76963"/>
            <a:ext cx="121920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26E64C93-E0F9-4EAE-967F-4D72D30D25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6462713"/>
            <a:ext cx="1020763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06D85C-4149-405C-B7F4-749570850A80}"/>
              </a:ext>
            </a:extLst>
          </p:cNvPr>
          <p:cNvSpPr txBox="1"/>
          <p:nvPr userDrawn="1"/>
        </p:nvSpPr>
        <p:spPr>
          <a:xfrm>
            <a:off x="8062913" y="6418263"/>
            <a:ext cx="34147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>
                <a:solidFill>
                  <a:schemeClr val="tx1"/>
                </a:solidFill>
                <a:latin typeface="+mj-lt"/>
                <a:cs typeface="+mn-cs"/>
              </a:rPr>
              <a:t>CONFIDENTIAL    © 2020 Codeplay Software Ltd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F7F7EA-ED60-46CC-A40B-75BB8F893902}"/>
              </a:ext>
            </a:extLst>
          </p:cNvPr>
          <p:cNvSpPr txBox="1"/>
          <p:nvPr userDrawn="1"/>
        </p:nvSpPr>
        <p:spPr>
          <a:xfrm>
            <a:off x="5667375" y="6454775"/>
            <a:ext cx="85725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5DAF5A84-DA60-4F59-AB5D-57FC608E0867}" type="slidenum">
              <a:rPr lang="en-GB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ctr"/>
              <a:t>‹#›</a:t>
            </a:fld>
            <a:endParaRPr lang="en-GB" altLang="en-US" sz="120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393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le Image backgrou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nline Image Placeholder 5">
            <a:extLst>
              <a:ext uri="{FF2B5EF4-FFF2-40B4-BE49-F238E27FC236}">
                <a16:creationId xmlns:a16="http://schemas.microsoft.com/office/drawing/2014/main" id="{E7DDBE3C-93FF-4797-86F2-56A83DD802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2192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278880" y="1027612"/>
            <a:ext cx="5074920" cy="442395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4000">
                <a:solidFill>
                  <a:schemeClr val="tx1"/>
                </a:solidFill>
                <a:effectLst>
                  <a:glow rad="101600">
                    <a:schemeClr val="bg1">
                      <a:lumMod val="75000"/>
                      <a:lumOff val="25000"/>
                      <a:alpha val="37000"/>
                    </a:schemeClr>
                  </a:glow>
                </a:effectLst>
              </a:defRPr>
            </a:lvl1pPr>
          </a:lstStyle>
          <a:p>
            <a:endParaRPr lang="en-GB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B7F0F537-210F-4BFB-8CAA-BB48683FDC1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76963"/>
            <a:ext cx="121920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26E64C93-E0F9-4EAE-967F-4D72D30D25F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6462713"/>
            <a:ext cx="1020763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06D85C-4149-405C-B7F4-749570850A80}"/>
              </a:ext>
            </a:extLst>
          </p:cNvPr>
          <p:cNvSpPr txBox="1"/>
          <p:nvPr userDrawn="1"/>
        </p:nvSpPr>
        <p:spPr>
          <a:xfrm>
            <a:off x="8062913" y="6418263"/>
            <a:ext cx="34147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>
                <a:solidFill>
                  <a:schemeClr val="tx1"/>
                </a:solidFill>
                <a:latin typeface="+mj-lt"/>
                <a:cs typeface="+mn-cs"/>
              </a:rPr>
              <a:t>CONFIDENTIAL    © 2020 Codeplay Software Ltd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F7F7EA-ED60-46CC-A40B-75BB8F893902}"/>
              </a:ext>
            </a:extLst>
          </p:cNvPr>
          <p:cNvSpPr txBox="1"/>
          <p:nvPr userDrawn="1"/>
        </p:nvSpPr>
        <p:spPr>
          <a:xfrm>
            <a:off x="5667375" y="6454775"/>
            <a:ext cx="85725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5DAF5A84-DA60-4F59-AB5D-57FC608E0867}" type="slidenum">
              <a:rPr lang="en-GB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ctr"/>
              <a:t>‹#›</a:t>
            </a:fld>
            <a:endParaRPr lang="en-GB" altLang="en-US" sz="120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300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76963"/>
            <a:ext cx="121920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276350"/>
            <a:ext cx="1051560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en-US"/>
              <a:t>Lorem ipsum dolor sit amet</a:t>
            </a:r>
          </a:p>
          <a:p>
            <a:pPr lvl="0"/>
            <a:r>
              <a:rPr lang="da-DK" altLang="en-US"/>
              <a:t>Lorem ipsum dolor sit amet</a:t>
            </a:r>
            <a:endParaRPr lang="en-GB" altLang="en-US"/>
          </a:p>
          <a:p>
            <a:pPr lvl="0"/>
            <a:r>
              <a:rPr lang="da-DK" altLang="en-US"/>
              <a:t>Lorem ipsum dolor sit amet</a:t>
            </a:r>
            <a:endParaRPr lang="en-GB" altLang="en-US"/>
          </a:p>
          <a:p>
            <a:pPr lvl="0"/>
            <a:r>
              <a:rPr lang="da-DK" altLang="en-US"/>
              <a:t>Lorem ipsum dolor sit amet</a:t>
            </a:r>
            <a:endParaRPr lang="en-GB" altLang="en-US"/>
          </a:p>
          <a:p>
            <a:pPr lvl="0"/>
            <a:r>
              <a:rPr lang="da-DK" altLang="en-US"/>
              <a:t>Lorem ipsum dolor sit amet</a:t>
            </a:r>
            <a:endParaRPr lang="en-GB" altLang="en-US"/>
          </a:p>
          <a:p>
            <a:pPr lvl="0"/>
            <a:r>
              <a:rPr lang="da-DK" altLang="en-US"/>
              <a:t>Lorem ipsum dolor sit amet</a:t>
            </a:r>
            <a:endParaRPr lang="en-GB" altLang="en-US"/>
          </a:p>
          <a:p>
            <a:pPr lvl="0"/>
            <a:endParaRPr lang="en-GB" altLang="en-US"/>
          </a:p>
        </p:txBody>
      </p:sp>
      <p:pic>
        <p:nvPicPr>
          <p:cNvPr id="19461" name="Picture 12"/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6462713"/>
            <a:ext cx="1020763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8062913" y="6418263"/>
            <a:ext cx="34147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>
                <a:solidFill>
                  <a:schemeClr val="bg1"/>
                </a:solidFill>
                <a:latin typeface="+mj-lt"/>
                <a:cs typeface="+mn-cs"/>
              </a:rPr>
              <a:t>© 2021 Codeplay Software Ltd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5667375" y="6454775"/>
            <a:ext cx="85725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5DAF5A84-DA60-4F59-AB5D-57FC608E0867}" type="slidenum">
              <a:rPr lang="en-GB" altLang="en-US" sz="1200">
                <a:solidFill>
                  <a:srgbClr val="D9D9D9"/>
                </a:solidFill>
                <a:latin typeface="Calibri Light" panose="020F0302020204030204" pitchFamily="34" charset="0"/>
              </a:rPr>
              <a:pPr algn="ctr"/>
              <a:t>‹#›</a:t>
            </a:fld>
            <a:endParaRPr lang="en-GB" altLang="en-US" sz="1200">
              <a:solidFill>
                <a:srgbClr val="D9D9D9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78" r:id="rId7"/>
    <p:sldLayoutId id="2147483779" r:id="rId8"/>
    <p:sldLayoutId id="2147483783" r:id="rId9"/>
    <p:sldLayoutId id="2147483784" r:id="rId10"/>
    <p:sldLayoutId id="2147483781" r:id="rId11"/>
    <p:sldLayoutId id="2147483782" r:id="rId12"/>
    <p:sldLayoutId id="2147483780" r:id="rId13"/>
    <p:sldLayoutId id="2147483764" r:id="rId14"/>
    <p:sldLayoutId id="2147483765" r:id="rId15"/>
    <p:sldLayoutId id="2147483766" r:id="rId16"/>
    <p:sldLayoutId id="2147483767" r:id="rId17"/>
    <p:sldLayoutId id="2147483768" r:id="rId18"/>
    <p:sldLayoutId id="2147483769" r:id="rId19"/>
    <p:sldLayoutId id="2147483770" r:id="rId20"/>
    <p:sldLayoutId id="2147483777" r:id="rId21"/>
  </p:sldLayoutIdLst>
  <p:hf hdr="0" ft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604C83-67D6-4C40-BE72-4DCF45559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03973"/>
            <a:ext cx="5181600" cy="4672990"/>
          </a:xfrm>
        </p:spPr>
        <p:txBody>
          <a:bodyPr anchor="ctr"/>
          <a:lstStyle/>
          <a:p>
            <a:r>
              <a:rPr lang="en-US" sz="2800"/>
              <a:t>The world’s first SYCL 1.2.1 conformant implementation</a:t>
            </a:r>
          </a:p>
          <a:p>
            <a:r>
              <a:rPr lang="en-US" sz="2800"/>
              <a:t>Optimized data movement to achieve high performance</a:t>
            </a:r>
          </a:p>
          <a:p>
            <a:r>
              <a:rPr lang="en-US" sz="2800"/>
              <a:t>Vendor Neutral Implementation</a:t>
            </a:r>
          </a:p>
          <a:p>
            <a:r>
              <a:rPr lang="en-US" sz="2800"/>
              <a:t>Professional Edition includes commercial support and advanced features (e.g. profiling)</a:t>
            </a:r>
            <a:endParaRPr lang="en-US" sz="2800">
              <a:cs typeface="Calibri Light"/>
            </a:endParaRPr>
          </a:p>
          <a:p>
            <a:pPr marL="0" indent="0">
              <a:buNone/>
            </a:pPr>
            <a:endParaRPr lang="en-GB" sz="28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4688F8-C64F-4B8B-BC86-3BB399C10F4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97470" y="4119779"/>
            <a:ext cx="5181600" cy="1937144"/>
          </a:xfrm>
        </p:spPr>
        <p:txBody>
          <a:bodyPr/>
          <a:lstStyle/>
          <a:p>
            <a:pPr marL="0" indent="0">
              <a:buNone/>
            </a:pPr>
            <a:r>
              <a:rPr lang="en-GB" sz="1600" b="1"/>
              <a:t>SYCL 2020 status</a:t>
            </a:r>
          </a:p>
          <a:p>
            <a:r>
              <a:rPr lang="en-GB" sz="1600"/>
              <a:t>Development underway towards conformance</a:t>
            </a:r>
          </a:p>
          <a:p>
            <a:r>
              <a:rPr lang="en-GB" sz="1600"/>
              <a:t>USM, accessor CTAD</a:t>
            </a:r>
            <a:endParaRPr lang="en-GB" sz="1600">
              <a:cs typeface="Calibri Light"/>
            </a:endParaRPr>
          </a:p>
          <a:p>
            <a:r>
              <a:rPr lang="en-GB" sz="1600"/>
              <a:t>We welcome feedback on the available features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81FE495-D8C7-4243-9FE2-4409D2019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847" y="286970"/>
            <a:ext cx="638175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7E4CB4B-923A-4EC3-A01D-5DFF793AA632}"/>
              </a:ext>
            </a:extLst>
          </p:cNvPr>
          <p:cNvSpPr/>
          <p:nvPr/>
        </p:nvSpPr>
        <p:spPr>
          <a:xfrm>
            <a:off x="314570" y="1650999"/>
            <a:ext cx="5235324" cy="66430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err="1"/>
              <a:t>ComputeCpp</a:t>
            </a:r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F579987-B5B6-4A92-A251-7EAF29FE3ABD}"/>
              </a:ext>
            </a:extLst>
          </p:cNvPr>
          <p:cNvSpPr/>
          <p:nvPr/>
        </p:nvSpPr>
        <p:spPr>
          <a:xfrm>
            <a:off x="244230" y="1503973"/>
            <a:ext cx="5376985" cy="212822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6E2006-7BA7-4184-BEE5-88AD46BC9B70}"/>
              </a:ext>
            </a:extLst>
          </p:cNvPr>
          <p:cNvSpPr/>
          <p:nvPr/>
        </p:nvSpPr>
        <p:spPr>
          <a:xfrm>
            <a:off x="650633" y="2521087"/>
            <a:ext cx="682868" cy="586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/>
              <a:t>Renesas R-Car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56F2D5D-2781-4388-8B8C-5ED74415B0E6}"/>
              </a:ext>
            </a:extLst>
          </p:cNvPr>
          <p:cNvSpPr/>
          <p:nvPr/>
        </p:nvSpPr>
        <p:spPr>
          <a:xfrm>
            <a:off x="1403840" y="2521087"/>
            <a:ext cx="682868" cy="586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/>
              <a:t>Intel CPU/GPU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B9DF351-CDC0-4909-ABB0-6B51EBAF0A13}"/>
              </a:ext>
            </a:extLst>
          </p:cNvPr>
          <p:cNvSpPr/>
          <p:nvPr/>
        </p:nvSpPr>
        <p:spPr>
          <a:xfrm>
            <a:off x="2324590" y="2521087"/>
            <a:ext cx="682868" cy="58615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/>
              <a:t>Arm GPU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8B5A927-FF93-4646-A4C0-B992A42FDA56}"/>
              </a:ext>
            </a:extLst>
          </p:cNvPr>
          <p:cNvSpPr/>
          <p:nvPr/>
        </p:nvSpPr>
        <p:spPr>
          <a:xfrm>
            <a:off x="3108325" y="2521087"/>
            <a:ext cx="682868" cy="58615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err="1"/>
              <a:t>PowerVR</a:t>
            </a:r>
            <a:endParaRPr lang="en-GB" sz="105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AE61B48-9E67-443F-AF71-80AA3F980EC6}"/>
              </a:ext>
            </a:extLst>
          </p:cNvPr>
          <p:cNvSpPr/>
          <p:nvPr/>
        </p:nvSpPr>
        <p:spPr>
          <a:xfrm>
            <a:off x="2188307" y="2429117"/>
            <a:ext cx="1735014" cy="1062893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7B1F8EE-9A87-46B6-9EF8-C42C0725358F}"/>
              </a:ext>
            </a:extLst>
          </p:cNvPr>
          <p:cNvSpPr txBox="1"/>
          <p:nvPr/>
        </p:nvSpPr>
        <p:spPr>
          <a:xfrm>
            <a:off x="2157047" y="3146273"/>
            <a:ext cx="17350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/>
              <a:t>Experimental</a:t>
            </a:r>
            <a:endParaRPr lang="en-GB" sz="140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2E6B7FB-CE9D-4C77-A53E-09943B15FBE6}"/>
              </a:ext>
            </a:extLst>
          </p:cNvPr>
          <p:cNvCxnSpPr/>
          <p:nvPr/>
        </p:nvCxnSpPr>
        <p:spPr>
          <a:xfrm flipH="1">
            <a:off x="3802188" y="1684274"/>
            <a:ext cx="1" cy="1234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A7DBD6C-54B9-4A97-BC1F-F808786A299F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2666024" y="2315306"/>
            <a:ext cx="0" cy="2057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7E53A2C-C41F-4BBE-82FA-B0DDB62CC3E5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3449759" y="2315306"/>
            <a:ext cx="0" cy="2057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D5A1C51-8723-438C-B125-36A9FE0A02EE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1745274" y="2315306"/>
            <a:ext cx="0" cy="2057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6723960-7D3C-4141-BCAB-A9242D7CFC27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992067" y="2315306"/>
            <a:ext cx="0" cy="2057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A30BB97-ADD2-42CC-9F36-295A8B5ADEBB}"/>
              </a:ext>
            </a:extLst>
          </p:cNvPr>
          <p:cNvSpPr/>
          <p:nvPr/>
        </p:nvSpPr>
        <p:spPr>
          <a:xfrm>
            <a:off x="4173420" y="2521087"/>
            <a:ext cx="682868" cy="58615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/>
              <a:t>RISC-V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CA71C8-8552-4A7C-B850-E64B404D9BD6}"/>
              </a:ext>
            </a:extLst>
          </p:cNvPr>
          <p:cNvSpPr/>
          <p:nvPr/>
        </p:nvSpPr>
        <p:spPr>
          <a:xfrm>
            <a:off x="4038355" y="2429117"/>
            <a:ext cx="995487" cy="1062893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DFA723-4C02-4FB0-81FD-343EAAFCB279}"/>
              </a:ext>
            </a:extLst>
          </p:cNvPr>
          <p:cNvSpPr txBox="1"/>
          <p:nvPr/>
        </p:nvSpPr>
        <p:spPr>
          <a:xfrm>
            <a:off x="4038354" y="3146273"/>
            <a:ext cx="9954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/>
              <a:t>In Development</a:t>
            </a:r>
            <a:endParaRPr lang="en-GB" sz="120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DEED2ED-7E31-43FB-BE5C-EF83C7A5E9C8}"/>
              </a:ext>
            </a:extLst>
          </p:cNvPr>
          <p:cNvCxnSpPr>
            <a:cxnSpLocks/>
          </p:cNvCxnSpPr>
          <p:nvPr/>
        </p:nvCxnSpPr>
        <p:spPr>
          <a:xfrm>
            <a:off x="4524375" y="2315306"/>
            <a:ext cx="0" cy="2057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864116"/>
      </p:ext>
    </p:extLst>
  </p:cSld>
  <p:clrMapOvr>
    <a:masterClrMapping/>
  </p:clrMapOvr>
</p:sld>
</file>

<file path=ppt/theme/theme1.xml><?xml version="1.0" encoding="utf-8"?>
<a:theme xmlns:a="http://schemas.openxmlformats.org/drawingml/2006/main" name="Confidential Styling">
  <a:themeElements>
    <a:clrScheme name="Codeplay 2018">
      <a:dk1>
        <a:srgbClr val="0C0C0C"/>
      </a:dk1>
      <a:lt1>
        <a:sysClr val="window" lastClr="FFFFFF"/>
      </a:lt1>
      <a:dk2>
        <a:srgbClr val="0070C0"/>
      </a:dk2>
      <a:lt2>
        <a:srgbClr val="FF5353"/>
      </a:lt2>
      <a:accent1>
        <a:srgbClr val="6DAA2D"/>
      </a:accent1>
      <a:accent2>
        <a:srgbClr val="00B0F0"/>
      </a:accent2>
      <a:accent3>
        <a:srgbClr val="7F7F7F"/>
      </a:accent3>
      <a:accent4>
        <a:srgbClr val="FD7335"/>
      </a:accent4>
      <a:accent5>
        <a:srgbClr val="7030A0"/>
      </a:accent5>
      <a:accent6>
        <a:srgbClr val="FFC000"/>
      </a:accent6>
      <a:hlink>
        <a:srgbClr val="5F5F5F"/>
      </a:hlink>
      <a:folHlink>
        <a:srgbClr val="919191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deplay 2018 Presentation.potx" id="{678F32AC-CE66-4289-B4B3-2ABEA0303D3F}" vid="{5B95534B-18CA-48F8-8389-52CF58C75C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EB9936976F944C831262AF25204D71" ma:contentTypeVersion="12" ma:contentTypeDescription="Create a new document." ma:contentTypeScope="" ma:versionID="2b2382b60b8863240b60b0f0be9a83ce">
  <xsd:schema xmlns:xsd="http://www.w3.org/2001/XMLSchema" xmlns:xs="http://www.w3.org/2001/XMLSchema" xmlns:p="http://schemas.microsoft.com/office/2006/metadata/properties" xmlns:ns2="95f07cd7-3474-4981-be6a-22b46e5e0ab7" xmlns:ns3="97609d7a-a323-4d7b-9866-7b707647394e" targetNamespace="http://schemas.microsoft.com/office/2006/metadata/properties" ma:root="true" ma:fieldsID="5a885164ed112d37c41e65079bc1cf34" ns2:_="" ns3:_="">
    <xsd:import namespace="95f07cd7-3474-4981-be6a-22b46e5e0ab7"/>
    <xsd:import namespace="97609d7a-a323-4d7b-9866-7b70764739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f07cd7-3474-4981-be6a-22b46e5e0a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609d7a-a323-4d7b-9866-7b707647394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2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7609d7a-a323-4d7b-9866-7b707647394e">
      <UserInfo>
        <DisplayName>Charles Macfarlane</DisplayName>
        <AccountId>6</AccountId>
        <AccountType/>
      </UserInfo>
      <UserInfo>
        <DisplayName>Michael Wong</DisplayName>
        <AccountId>23</AccountId>
        <AccountType/>
      </UserInfo>
      <UserInfo>
        <DisplayName>Gordon Brown</DisplayName>
        <AccountId>54</AccountId>
        <AccountType/>
      </UserInfo>
      <UserInfo>
        <DisplayName>Andrew Richards</DisplayName>
        <AccountId>12</AccountId>
        <AccountType/>
      </UserInfo>
    </SharedWithUsers>
    <_dlc_DocId xmlns="97609d7a-a323-4d7b-9866-7b707647394e">VV5MFEPPPPDZ-1790027531-1429</_dlc_DocId>
    <_dlc_DocIdUrl xmlns="97609d7a-a323-4d7b-9866-7b707647394e">
      <Url>https://codeplay.sharepoint.com/sites/Marketing/_layouts/15/DocIdRedir.aspx?ID=VV5MFEPPPPDZ-1790027531-1429</Url>
      <Description>VV5MFEPPPPDZ-1790027531-1429</Description>
    </_dlc_DocIdUrl>
  </documentManagement>
</p:properties>
</file>

<file path=customXml/itemProps1.xml><?xml version="1.0" encoding="utf-8"?>
<ds:datastoreItem xmlns:ds="http://schemas.openxmlformats.org/officeDocument/2006/customXml" ds:itemID="{FA02AB04-6B23-48AA-B050-0F193D4259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7A90C4-D148-47A6-A9B8-0DC25FA91775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61C7800-D87B-4F97-976D-19D021C05EB2}">
  <ds:schemaRefs>
    <ds:schemaRef ds:uri="95f07cd7-3474-4981-be6a-22b46e5e0ab7"/>
    <ds:schemaRef ds:uri="97609d7a-a323-4d7b-9866-7b707647394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C1A5F8F7-4BB8-4517-876A-15C330C14FCC}">
  <ds:schemaRefs>
    <ds:schemaRef ds:uri="95f07cd7-3474-4981-be6a-22b46e5e0ab7"/>
    <ds:schemaRef ds:uri="http://purl.org/dc/terms/"/>
    <ds:schemaRef ds:uri="http://schemas.microsoft.com/office/2006/documentManagement/types"/>
    <ds:schemaRef ds:uri="97609d7a-a323-4d7b-9866-7b707647394e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Consolas</vt:lpstr>
      <vt:lpstr>Confidential Styling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Macfarlane</dc:creator>
  <cp:lastModifiedBy>Rod Burns</cp:lastModifiedBy>
  <cp:revision>2</cp:revision>
  <dcterms:created xsi:type="dcterms:W3CDTF">2020-04-14T09:04:03Z</dcterms:created>
  <dcterms:modified xsi:type="dcterms:W3CDTF">2021-04-01T16:11:45Z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0x0101004BEB9936976F944C831262AF25204D71</vt:lpwstr>
  </property>
  <property fmtid="{D5CDD505-2E9C-101B-9397-08002B2CF9AE}" pid="3" name="_dlc_DocIdItemGuid">
    <vt:lpwstr>12c896e3-b825-4c89-8c01-2bf2e5d51838</vt:lpwstr>
  </property>
</Properties>
</file>