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28" r:id="rId4"/>
  </p:sldMasterIdLst>
  <p:notesMasterIdLst>
    <p:notesMasterId r:id="rId16"/>
  </p:notesMasterIdLst>
  <p:handoutMasterIdLst>
    <p:handoutMasterId r:id="rId17"/>
  </p:handoutMasterIdLst>
  <p:sldIdLst>
    <p:sldId id="3303" r:id="rId5"/>
    <p:sldId id="3341" r:id="rId6"/>
    <p:sldId id="3352" r:id="rId7"/>
    <p:sldId id="3331" r:id="rId8"/>
    <p:sldId id="3346" r:id="rId9"/>
    <p:sldId id="3356" r:id="rId10"/>
    <p:sldId id="3355" r:id="rId11"/>
    <p:sldId id="3353" r:id="rId12"/>
    <p:sldId id="3354" r:id="rId13"/>
    <p:sldId id="3240" r:id="rId14"/>
    <p:sldId id="3350" r:id="rId15"/>
  </p:sldIdLst>
  <p:sldSz cx="10972800" cy="6172200"/>
  <p:notesSz cx="7315200" cy="12344400"/>
  <p:defaultTextStyle>
    <a:defPPr>
      <a:defRPr lang="en-US"/>
    </a:defPPr>
    <a:lvl1pPr algn="l" rtl="0" fontAlgn="base">
      <a:lnSpc>
        <a:spcPct val="99000"/>
      </a:lnSpc>
      <a:spcBef>
        <a:spcPct val="0"/>
      </a:spcBef>
      <a:spcAft>
        <a:spcPct val="0"/>
      </a:spcAft>
      <a:defRPr sz="1700" kern="1200">
        <a:solidFill>
          <a:srgbClr val="FFFFFF"/>
        </a:solidFill>
        <a:latin typeface="Arial Narrow" pitchFamily="34" charset="0"/>
        <a:ea typeface="ヒラギノ角ゴ ProN W3" charset="-128"/>
        <a:cs typeface="+mn-cs"/>
        <a:sym typeface="Myriad Set Text" charset="0"/>
      </a:defRPr>
    </a:lvl1pPr>
    <a:lvl2pPr marL="225294" indent="302224" algn="l" rtl="0" fontAlgn="base">
      <a:lnSpc>
        <a:spcPct val="99000"/>
      </a:lnSpc>
      <a:spcBef>
        <a:spcPct val="0"/>
      </a:spcBef>
      <a:spcAft>
        <a:spcPct val="0"/>
      </a:spcAft>
      <a:defRPr sz="1700" kern="1200">
        <a:solidFill>
          <a:srgbClr val="FFFFFF"/>
        </a:solidFill>
        <a:latin typeface="Arial Narrow" pitchFamily="34" charset="0"/>
        <a:ea typeface="ヒラギノ角ゴ ProN W3" charset="-128"/>
        <a:cs typeface="+mn-cs"/>
        <a:sym typeface="Myriad Set Text" charset="0"/>
      </a:defRPr>
    </a:lvl2pPr>
    <a:lvl3pPr marL="450588" indent="604447" algn="l" rtl="0" fontAlgn="base">
      <a:lnSpc>
        <a:spcPct val="99000"/>
      </a:lnSpc>
      <a:spcBef>
        <a:spcPct val="0"/>
      </a:spcBef>
      <a:spcAft>
        <a:spcPct val="0"/>
      </a:spcAft>
      <a:defRPr sz="1700" kern="1200">
        <a:solidFill>
          <a:srgbClr val="FFFFFF"/>
        </a:solidFill>
        <a:latin typeface="Arial Narrow" pitchFamily="34" charset="0"/>
        <a:ea typeface="ヒラギノ角ゴ ProN W3" charset="-128"/>
        <a:cs typeface="+mn-cs"/>
        <a:sym typeface="Myriad Set Text" charset="0"/>
      </a:defRPr>
    </a:lvl3pPr>
    <a:lvl4pPr marL="677713" indent="904839" algn="l" rtl="0" fontAlgn="base">
      <a:lnSpc>
        <a:spcPct val="99000"/>
      </a:lnSpc>
      <a:spcBef>
        <a:spcPct val="0"/>
      </a:spcBef>
      <a:spcAft>
        <a:spcPct val="0"/>
      </a:spcAft>
      <a:defRPr sz="1700" kern="1200">
        <a:solidFill>
          <a:srgbClr val="FFFFFF"/>
        </a:solidFill>
        <a:latin typeface="Arial Narrow" pitchFamily="34" charset="0"/>
        <a:ea typeface="ヒラギノ角ゴ ProN W3" charset="-128"/>
        <a:cs typeface="+mn-cs"/>
        <a:sym typeface="Myriad Set Text" charset="0"/>
      </a:defRPr>
    </a:lvl4pPr>
    <a:lvl5pPr marL="903008" indent="1207063" algn="l" rtl="0" fontAlgn="base">
      <a:lnSpc>
        <a:spcPct val="99000"/>
      </a:lnSpc>
      <a:spcBef>
        <a:spcPct val="0"/>
      </a:spcBef>
      <a:spcAft>
        <a:spcPct val="0"/>
      </a:spcAft>
      <a:defRPr sz="1700" kern="1200">
        <a:solidFill>
          <a:srgbClr val="FFFFFF"/>
        </a:solidFill>
        <a:latin typeface="Arial Narrow" pitchFamily="34" charset="0"/>
        <a:ea typeface="ヒラギノ角ゴ ProN W3" charset="-128"/>
        <a:cs typeface="+mn-cs"/>
        <a:sym typeface="Myriad Set Text" charset="0"/>
      </a:defRPr>
    </a:lvl5pPr>
    <a:lvl6pPr marL="2637587" algn="l" defTabSz="1055035" rtl="0" eaLnBrk="1" latinLnBrk="0" hangingPunct="1">
      <a:defRPr sz="1700" kern="1200">
        <a:solidFill>
          <a:srgbClr val="FFFFFF"/>
        </a:solidFill>
        <a:latin typeface="Arial Narrow" pitchFamily="34" charset="0"/>
        <a:ea typeface="ヒラギノ角ゴ ProN W3" charset="-128"/>
        <a:cs typeface="+mn-cs"/>
        <a:sym typeface="Myriad Set Text" charset="0"/>
      </a:defRPr>
    </a:lvl6pPr>
    <a:lvl7pPr marL="3165104" algn="l" defTabSz="1055035" rtl="0" eaLnBrk="1" latinLnBrk="0" hangingPunct="1">
      <a:defRPr sz="1700" kern="1200">
        <a:solidFill>
          <a:srgbClr val="FFFFFF"/>
        </a:solidFill>
        <a:latin typeface="Arial Narrow" pitchFamily="34" charset="0"/>
        <a:ea typeface="ヒラギノ角ゴ ProN W3" charset="-128"/>
        <a:cs typeface="+mn-cs"/>
        <a:sym typeface="Myriad Set Text" charset="0"/>
      </a:defRPr>
    </a:lvl7pPr>
    <a:lvl8pPr marL="3692622" algn="l" defTabSz="1055035" rtl="0" eaLnBrk="1" latinLnBrk="0" hangingPunct="1">
      <a:defRPr sz="1700" kern="1200">
        <a:solidFill>
          <a:srgbClr val="FFFFFF"/>
        </a:solidFill>
        <a:latin typeface="Arial Narrow" pitchFamily="34" charset="0"/>
        <a:ea typeface="ヒラギノ角ゴ ProN W3" charset="-128"/>
        <a:cs typeface="+mn-cs"/>
        <a:sym typeface="Myriad Set Text" charset="0"/>
      </a:defRPr>
    </a:lvl8pPr>
    <a:lvl9pPr marL="4220139" algn="l" defTabSz="1055035" rtl="0" eaLnBrk="1" latinLnBrk="0" hangingPunct="1">
      <a:defRPr sz="1700" kern="1200">
        <a:solidFill>
          <a:srgbClr val="FFFFFF"/>
        </a:solidFill>
        <a:latin typeface="Arial Narrow" pitchFamily="34" charset="0"/>
        <a:ea typeface="ヒラギノ角ゴ ProN W3" charset="-128"/>
        <a:cs typeface="+mn-cs"/>
        <a:sym typeface="Myriad Set Text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944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thor" initials="A" lastIdx="2" clrIdx="0"/>
  <p:cmAuthor id="1" name="Jeff Phillips" initials="JP" lastIdx="4" clrIdx="1">
    <p:extLst>
      <p:ext uri="{19B8F6BF-5375-455C-9EA6-DF929625EA0E}">
        <p15:presenceInfo xmlns:p15="http://schemas.microsoft.com/office/powerpoint/2012/main" userId="Jeff Phillips" providerId="None"/>
      </p:ext>
    </p:extLst>
  </p:cmAuthor>
  <p:cmAuthor id="2" name="Blaine Kohl" initials="BK" lastIdx="1" clrIdx="2">
    <p:extLst>
      <p:ext uri="{19B8F6BF-5375-455C-9EA6-DF929625EA0E}">
        <p15:presenceInfo xmlns:p15="http://schemas.microsoft.com/office/powerpoint/2012/main" userId="d8b6ed0fdde35a0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2525"/>
    <a:srgbClr val="FEF1D2"/>
    <a:srgbClr val="0099CC"/>
    <a:srgbClr val="F29000"/>
    <a:srgbClr val="FF9900"/>
    <a:srgbClr val="EFFFEF"/>
    <a:srgbClr val="EAEAFA"/>
    <a:srgbClr val="FFFF99"/>
    <a:srgbClr val="FFEFE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975728-F3D1-48FC-B441-CBA0949A47F2}" v="108" dt="2021-03-31T04:50:54.514"/>
    <p1510:client id="{D38BB99F-D0A6-C000-05EB-3D9A4E2D8476}" v="2" dt="2021-03-31T04:37:48.246"/>
    <p1510:client id="{E47AD198-846E-4D6D-BB7D-90D064A413D5}" v="5" dt="2021-03-31T04:44:06.0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803" autoAdjust="0"/>
    <p:restoredTop sz="50000" autoAdjust="0"/>
  </p:normalViewPr>
  <p:slideViewPr>
    <p:cSldViewPr>
      <p:cViewPr varScale="1">
        <p:scale>
          <a:sx n="112" d="100"/>
          <a:sy n="112" d="100"/>
        </p:scale>
        <p:origin x="132" y="198"/>
      </p:cViewPr>
      <p:guideLst>
        <p:guide orient="horz" pos="1944"/>
        <p:guide pos="3456"/>
      </p:guideLst>
    </p:cSldViewPr>
  </p:slideViewPr>
  <p:outlineViewPr>
    <p:cViewPr>
      <p:scale>
        <a:sx n="33" d="100"/>
        <a:sy n="33" d="100"/>
      </p:scale>
      <p:origin x="0" y="36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-24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61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2307" tIns="56153" rIns="112307" bIns="56153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600" smtClean="0"/>
            </a:lvl1pPr>
          </a:lstStyle>
          <a:p>
            <a:pPr>
              <a:defRPr/>
            </a:pPr>
            <a:r>
              <a:rPr lang="en-US"/>
              <a:t>KHRONOS CONFIDENTIAL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8" y="0"/>
            <a:ext cx="3169920" cy="61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2307" tIns="56153" rIns="112307" bIns="56153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600" smtClean="0"/>
            </a:lvl1pPr>
          </a:lstStyle>
          <a:p>
            <a:pPr>
              <a:defRPr/>
            </a:pPr>
            <a:fld id="{2DD06D4A-CF2D-4992-86A5-B408BE1E3ED8}" type="datetime1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1725039"/>
            <a:ext cx="3169920" cy="61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2307" tIns="56153" rIns="112307" bIns="56153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6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8" y="11725039"/>
            <a:ext cx="3169920" cy="61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2307" tIns="56153" rIns="112307" bIns="56153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600" smtClean="0"/>
            </a:lvl1pPr>
          </a:lstStyle>
          <a:p>
            <a:pPr>
              <a:defRPr/>
            </a:pPr>
            <a:fld id="{0A749182-AEB3-42EF-B7AD-DE493192C6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112853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617220"/>
          </a:xfrm>
          <a:prstGeom prst="rect">
            <a:avLst/>
          </a:prstGeom>
        </p:spPr>
        <p:txBody>
          <a:bodyPr vert="horz" lIns="112307" tIns="56153" rIns="112307" bIns="56153" rtlCol="0"/>
          <a:lstStyle>
            <a:lvl1pPr algn="l">
              <a:defRPr sz="1600">
                <a:latin typeface="Myriad Set Text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KHRONOS CONFIDENTIAL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617220"/>
          </a:xfrm>
          <a:prstGeom prst="rect">
            <a:avLst/>
          </a:prstGeom>
        </p:spPr>
        <p:txBody>
          <a:bodyPr vert="horz" wrap="square" lIns="112307" tIns="56153" rIns="112307" bIns="56153" numCol="1" anchor="t" anchorCtr="0" compatLnSpc="1">
            <a:prstTxWarp prst="textNoShape">
              <a:avLst/>
            </a:prstTxWarp>
          </a:bodyPr>
          <a:lstStyle>
            <a:lvl1pPr algn="r">
              <a:defRPr sz="1600" smtClean="0">
                <a:latin typeface="Myriad Set Text" charset="0"/>
              </a:defRPr>
            </a:lvl1pPr>
          </a:lstStyle>
          <a:p>
            <a:pPr>
              <a:defRPr/>
            </a:pPr>
            <a:fld id="{07090237-33E4-4258-B505-EB7EDC82E773}" type="datetime1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455613" y="925513"/>
            <a:ext cx="8228013" cy="4629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12307" tIns="56153" rIns="112307" bIns="5615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5863590"/>
            <a:ext cx="5852160" cy="5554980"/>
          </a:xfrm>
          <a:prstGeom prst="rect">
            <a:avLst/>
          </a:prstGeom>
        </p:spPr>
        <p:txBody>
          <a:bodyPr vert="horz" lIns="112307" tIns="56153" rIns="112307" bIns="56153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725039"/>
            <a:ext cx="3169920" cy="617220"/>
          </a:xfrm>
          <a:prstGeom prst="rect">
            <a:avLst/>
          </a:prstGeom>
        </p:spPr>
        <p:txBody>
          <a:bodyPr vert="horz" lIns="112307" tIns="56153" rIns="112307" bIns="56153" rtlCol="0" anchor="b"/>
          <a:lstStyle>
            <a:lvl1pPr algn="l">
              <a:defRPr sz="1600">
                <a:latin typeface="Myriad Set Text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11725039"/>
            <a:ext cx="3169920" cy="617220"/>
          </a:xfrm>
          <a:prstGeom prst="rect">
            <a:avLst/>
          </a:prstGeom>
        </p:spPr>
        <p:txBody>
          <a:bodyPr vert="horz" wrap="square" lIns="112307" tIns="56153" rIns="112307" bIns="56153" numCol="1" anchor="b" anchorCtr="0" compatLnSpc="1">
            <a:prstTxWarp prst="textNoShape">
              <a:avLst/>
            </a:prstTxWarp>
          </a:bodyPr>
          <a:lstStyle>
            <a:lvl1pPr algn="r">
              <a:defRPr sz="1600" smtClean="0">
                <a:latin typeface="Myriad Set Text" charset="0"/>
              </a:defRPr>
            </a:lvl1pPr>
          </a:lstStyle>
          <a:p>
            <a:pPr>
              <a:defRPr/>
            </a:pPr>
            <a:fld id="{C248CA66-D627-42A0-BF1C-84F239AF9F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30546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6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225294" algn="l" rtl="0" eaLnBrk="0" fontAlgn="base" hangingPunct="0">
      <a:spcBef>
        <a:spcPct val="30000"/>
      </a:spcBef>
      <a:spcAft>
        <a:spcPct val="0"/>
      </a:spcAft>
      <a:defRPr sz="6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450588" algn="l" rtl="0" eaLnBrk="0" fontAlgn="base" hangingPunct="0">
      <a:spcBef>
        <a:spcPct val="30000"/>
      </a:spcBef>
      <a:spcAft>
        <a:spcPct val="0"/>
      </a:spcAft>
      <a:defRPr sz="6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677713" algn="l" rtl="0" eaLnBrk="0" fontAlgn="base" hangingPunct="0">
      <a:spcBef>
        <a:spcPct val="30000"/>
      </a:spcBef>
      <a:spcAft>
        <a:spcPct val="0"/>
      </a:spcAft>
      <a:defRPr sz="6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903008" algn="l" rtl="0" eaLnBrk="0" fontAlgn="base" hangingPunct="0">
      <a:spcBef>
        <a:spcPct val="30000"/>
      </a:spcBef>
      <a:spcAft>
        <a:spcPct val="0"/>
      </a:spcAft>
      <a:defRPr sz="6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1130206" algn="l" defTabSz="45208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56247" algn="l" defTabSz="45208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582288" algn="l" defTabSz="45208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08330" algn="l" defTabSz="45208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KHRONOS CONFIDENTIAL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248CA66-D627-42A0-BF1C-84F239AF9F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8224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48CA66-D627-42A0-BF1C-84F239AF9F4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87BF4F04-A877-4C87-8036-232F54E496DE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KHRONOS CONFIDENTIAL</a:t>
            </a:r>
          </a:p>
        </p:txBody>
      </p:sp>
    </p:spTree>
    <p:extLst>
      <p:ext uri="{BB962C8B-B14F-4D97-AF65-F5344CB8AC3E}">
        <p14:creationId xmlns:p14="http://schemas.microsoft.com/office/powerpoint/2010/main" val="182997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822960" y="3257306"/>
            <a:ext cx="9326880" cy="1323349"/>
          </a:xfrm>
        </p:spPr>
        <p:txBody>
          <a:bodyPr/>
          <a:lstStyle>
            <a:lvl1pPr algn="ctr">
              <a:lnSpc>
                <a:spcPct val="85000"/>
              </a:lnSpc>
              <a:defRPr lang="en-US" sz="4400" b="1" dirty="0">
                <a:solidFill>
                  <a:schemeClr val="tx1"/>
                </a:solidFill>
                <a:effectLst/>
                <a:latin typeface="Trebuchet MS" pitchFamily="34" charset="0"/>
                <a:ea typeface="ＭＳ Ｐゴシック" charset="-128"/>
                <a:cs typeface="Tahom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595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45920" y="4837829"/>
            <a:ext cx="7680960" cy="964039"/>
          </a:xfrm>
        </p:spPr>
        <p:txBody>
          <a:bodyPr/>
          <a:lstStyle>
            <a:lvl1pPr marL="0" indent="0" algn="ctr">
              <a:lnSpc>
                <a:spcPct val="85000"/>
              </a:lnSpc>
              <a:spcBef>
                <a:spcPts val="0"/>
              </a:spcBef>
              <a:buFontTx/>
              <a:buNone/>
              <a:defRPr sz="2800">
                <a:latin typeface="Trebuchet MS" pitchFamily="34" charset="0"/>
                <a:cs typeface="Tahoma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420DE0-7654-2C47-AD5F-EA383257D9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81584" y="1095132"/>
            <a:ext cx="8001001" cy="1905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 Long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0"/>
            <a:ext cx="609600" cy="617220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2000000" scaled="0"/>
          </a:gradFill>
          <a:ln w="25400" cap="flat" cmpd="sng" algn="ctr">
            <a:noFill/>
            <a:prstDash val="solid"/>
            <a:round/>
            <a:headEnd type="oval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8750" algn="l"/>
                <a:tab pos="1757363" algn="l"/>
                <a:tab pos="3357563" algn="l"/>
                <a:tab pos="4956175" algn="l"/>
                <a:tab pos="6553200" algn="l"/>
              </a:tabLst>
            </a:pPr>
            <a:endParaRPr kumimoji="0" lang="en-US" sz="3600" b="0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Trebuchet MS" pitchFamily="34" charset="0"/>
              <a:ea typeface="ヒラギノ角ゴ ProN W3" charset="-128"/>
              <a:sym typeface="Myriad Set Text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0500"/>
            <a:ext cx="10058400" cy="633413"/>
          </a:xfrm>
        </p:spPr>
        <p:txBody>
          <a:bodyPr/>
          <a:lstStyle>
            <a:lvl1pPr>
              <a:defRPr>
                <a:latin typeface="Trebuchet MS" pitchFamily="34" charset="0"/>
                <a:cs typeface="Tahom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0100"/>
            <a:ext cx="10058400" cy="5029200"/>
          </a:xfrm>
        </p:spPr>
        <p:txBody>
          <a:bodyPr/>
          <a:lstStyle>
            <a:lvl1pPr>
              <a:lnSpc>
                <a:spcPct val="105000"/>
              </a:lnSpc>
              <a:defRPr sz="2000">
                <a:latin typeface="Trebuchet MS" pitchFamily="34" charset="0"/>
                <a:cs typeface="Tahoma" pitchFamily="34" charset="0"/>
              </a:defRPr>
            </a:lvl1pPr>
            <a:lvl2pPr>
              <a:lnSpc>
                <a:spcPct val="105000"/>
              </a:lnSpc>
              <a:defRPr b="0">
                <a:latin typeface="Trebuchet MS" pitchFamily="34" charset="0"/>
                <a:cs typeface="Tahoma" pitchFamily="34" charset="0"/>
              </a:defRPr>
            </a:lvl2pPr>
            <a:lvl3pPr>
              <a:lnSpc>
                <a:spcPct val="105000"/>
              </a:lnSpc>
              <a:defRPr sz="1800" b="0">
                <a:latin typeface="Trebuchet MS" pitchFamily="34" charset="0"/>
                <a:cs typeface="Tahoma" pitchFamily="34" charset="0"/>
              </a:defRPr>
            </a:lvl3pPr>
            <a:lvl4pPr>
              <a:lnSpc>
                <a:spcPct val="105000"/>
              </a:lnSpc>
              <a:defRPr sz="1800" b="0">
                <a:latin typeface="Trebuchet MS" pitchFamily="34" charset="0"/>
                <a:cs typeface="Tahoma" pitchFamily="34" charset="0"/>
              </a:defRPr>
            </a:lvl4pPr>
            <a:lvl5pPr>
              <a:lnSpc>
                <a:spcPct val="105000"/>
              </a:lnSpc>
              <a:defRPr sz="1800" b="0">
                <a:latin typeface="Trebuchet MS" pitchFamily="34" charset="0"/>
                <a:cs typeface="Tahom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2F13C4-2903-6C44-A519-A250027DDCA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6200000">
            <a:off x="-982435" y="4580166"/>
            <a:ext cx="2571750" cy="61232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DF11D43-6C66-40FF-8232-CAF47C4723B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21" y="-2"/>
            <a:ext cx="612322" cy="27832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 Small Font Long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0"/>
            <a:ext cx="609600" cy="617220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2000000" scaled="0"/>
          </a:gradFill>
          <a:ln w="25400" cap="flat" cmpd="sng" algn="ctr">
            <a:noFill/>
            <a:prstDash val="solid"/>
            <a:round/>
            <a:headEnd type="oval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8750" algn="l"/>
                <a:tab pos="1757363" algn="l"/>
                <a:tab pos="3357563" algn="l"/>
                <a:tab pos="4956175" algn="l"/>
                <a:tab pos="6553200" algn="l"/>
              </a:tabLst>
            </a:pPr>
            <a:endParaRPr kumimoji="0" lang="en-US" sz="3600" b="0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Trebuchet MS" pitchFamily="34" charset="0"/>
              <a:ea typeface="ヒラギノ角ゴ ProN W3" charset="-128"/>
              <a:sym typeface="Myriad Set Text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0500"/>
            <a:ext cx="10058400" cy="633413"/>
          </a:xfrm>
        </p:spPr>
        <p:txBody>
          <a:bodyPr/>
          <a:lstStyle>
            <a:lvl1pPr>
              <a:defRPr>
                <a:latin typeface="Trebuchet MS" pitchFamily="34" charset="0"/>
                <a:cs typeface="Tahom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0100"/>
            <a:ext cx="10058400" cy="5029200"/>
          </a:xfrm>
        </p:spPr>
        <p:txBody>
          <a:bodyPr/>
          <a:lstStyle>
            <a:lvl1pPr>
              <a:lnSpc>
                <a:spcPct val="105000"/>
              </a:lnSpc>
              <a:defRPr sz="1800">
                <a:latin typeface="Trebuchet MS" pitchFamily="34" charset="0"/>
                <a:cs typeface="Tahoma" pitchFamily="34" charset="0"/>
              </a:defRPr>
            </a:lvl1pPr>
            <a:lvl2pPr>
              <a:lnSpc>
                <a:spcPct val="105000"/>
              </a:lnSpc>
              <a:defRPr sz="1800" b="0">
                <a:latin typeface="Trebuchet MS" pitchFamily="34" charset="0"/>
                <a:cs typeface="Tahoma" pitchFamily="34" charset="0"/>
              </a:defRPr>
            </a:lvl2pPr>
            <a:lvl3pPr>
              <a:lnSpc>
                <a:spcPct val="105000"/>
              </a:lnSpc>
              <a:defRPr sz="1600" b="0">
                <a:latin typeface="Trebuchet MS" pitchFamily="34" charset="0"/>
                <a:cs typeface="Tahoma" pitchFamily="34" charset="0"/>
              </a:defRPr>
            </a:lvl3pPr>
            <a:lvl4pPr>
              <a:lnSpc>
                <a:spcPct val="105000"/>
              </a:lnSpc>
              <a:defRPr sz="1600" b="0">
                <a:latin typeface="Trebuchet MS" pitchFamily="34" charset="0"/>
                <a:cs typeface="Tahoma" pitchFamily="34" charset="0"/>
              </a:defRPr>
            </a:lvl4pPr>
            <a:lvl5pPr>
              <a:lnSpc>
                <a:spcPct val="105000"/>
              </a:lnSpc>
              <a:defRPr sz="1600" b="0">
                <a:latin typeface="Trebuchet MS" pitchFamily="34" charset="0"/>
                <a:cs typeface="Tahom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3B9179-BE1A-B04B-90C2-AC0235F7A00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6200000">
            <a:off x="-982435" y="4580166"/>
            <a:ext cx="2571750" cy="61232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5E9B842-1BD7-4200-BF1F-3D843CA707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21" y="-2"/>
            <a:ext cx="612322" cy="278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641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Shor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0500"/>
            <a:ext cx="10058400" cy="633413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13" tIns="48957" rIns="97913" bIns="48957" numCol="1" anchor="ctr" anchorCtr="0" compatLnSpc="1">
            <a:prstTxWarp prst="textNoShape">
              <a:avLst/>
            </a:prstTxWarp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800100"/>
            <a:ext cx="2971800" cy="5029200"/>
          </a:xfrm>
        </p:spPr>
        <p:txBody>
          <a:bodyPr/>
          <a:lstStyle>
            <a:lvl1pPr>
              <a:defRPr lang="en-US" sz="1800" b="1" dirty="0" smtClean="0">
                <a:solidFill>
                  <a:schemeClr val="tx1"/>
                </a:solidFill>
                <a:latin typeface="Trebuchet MS" pitchFamily="34" charset="0"/>
                <a:ea typeface="ＭＳ Ｐゴシック" charset="-128"/>
                <a:cs typeface="Tahoma" pitchFamily="34" charset="0"/>
              </a:defRPr>
            </a:lvl1pPr>
            <a:lvl2pPr>
              <a:defRPr lang="en-US" sz="1800" b="0" dirty="0" smtClean="0">
                <a:solidFill>
                  <a:schemeClr val="tx1"/>
                </a:solidFill>
                <a:latin typeface="Trebuchet MS" pitchFamily="34" charset="0"/>
                <a:ea typeface="ＭＳ Ｐゴシック" charset="-128"/>
                <a:cs typeface="Tahoma" pitchFamily="34" charset="0"/>
              </a:defRPr>
            </a:lvl2pPr>
            <a:lvl3pPr>
              <a:defRPr sz="1600" b="0">
                <a:latin typeface="Trebuchet MS" pitchFamily="34" charset="0"/>
                <a:cs typeface="Tahoma" pitchFamily="34" charset="0"/>
              </a:defRPr>
            </a:lvl3pPr>
            <a:lvl4pPr>
              <a:defRPr sz="1600" b="0">
                <a:latin typeface="Trebuchet MS" pitchFamily="34" charset="0"/>
                <a:cs typeface="Tahoma" pitchFamily="34" charset="0"/>
              </a:defRPr>
            </a:lvl4pPr>
            <a:lvl5pPr>
              <a:defRPr sz="1600" b="0">
                <a:latin typeface="Trebuchet MS" pitchFamily="34" charset="0"/>
                <a:cs typeface="Tahom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0"/>
            <a:ext cx="609600" cy="617220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2000000" scaled="0"/>
          </a:gradFill>
          <a:ln w="25400" cap="flat" cmpd="sng" algn="ctr">
            <a:noFill/>
            <a:prstDash val="solid"/>
            <a:round/>
            <a:headEnd type="oval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8750" algn="l"/>
                <a:tab pos="1757363" algn="l"/>
                <a:tab pos="3357563" algn="l"/>
                <a:tab pos="4956175" algn="l"/>
                <a:tab pos="6553200" algn="l"/>
              </a:tabLst>
            </a:pPr>
            <a:endParaRPr kumimoji="0" lang="en-US" sz="3600" b="0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Trebuchet MS" pitchFamily="34" charset="0"/>
              <a:ea typeface="ヒラギノ角ゴ ProN W3" charset="-128"/>
              <a:sym typeface="Myriad Set Text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4E6871-1E85-A545-B53A-BC49532374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6200000">
            <a:off x="-982435" y="4580166"/>
            <a:ext cx="2571750" cy="61232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10B9F4C-963F-4E96-8FE6-DAC80C566FF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21" y="-2"/>
            <a:ext cx="612322" cy="278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431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640080" y="266700"/>
            <a:ext cx="10332720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13" tIns="48957" rIns="97913" bIns="4895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6043" y="952500"/>
            <a:ext cx="10326757" cy="4808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913" tIns="48957" rIns="97913" bIns="489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791200" y="5981700"/>
            <a:ext cx="5141596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192" tIns="22596" rIns="45192" bIns="22596"/>
          <a:lstStyle/>
          <a:p>
            <a:pPr algn="r" eaLnBrk="0" hangingPunct="0">
              <a:lnSpc>
                <a:spcPct val="100000"/>
              </a:lnSpc>
              <a:defRPr/>
            </a:pPr>
            <a:r>
              <a:rPr lang="en-CA" sz="1000" b="1" dirty="0">
                <a:solidFill>
                  <a:schemeClr val="bg2"/>
                </a:solidFill>
                <a:latin typeface="Trebuchet MS" pitchFamily="34" charset="0"/>
              </a:rPr>
              <a:t>© The Khronos</a:t>
            </a:r>
            <a:r>
              <a:rPr lang="en-CA" sz="1000" b="1" baseline="30000" dirty="0">
                <a:solidFill>
                  <a:schemeClr val="bg2"/>
                </a:solidFill>
                <a:latin typeface="Trebuchet MS" pitchFamily="34" charset="0"/>
              </a:rPr>
              <a:t>®</a:t>
            </a:r>
            <a:r>
              <a:rPr lang="en-CA" sz="1000" b="1" dirty="0">
                <a:solidFill>
                  <a:schemeClr val="bg2"/>
                </a:solidFill>
                <a:latin typeface="Trebuchet MS" pitchFamily="34" charset="0"/>
              </a:rPr>
              <a:t> Group Inc. 2021 </a:t>
            </a:r>
            <a:r>
              <a:rPr lang="en-US" sz="1000" b="1" dirty="0">
                <a:solidFill>
                  <a:schemeClr val="bg2"/>
                </a:solidFill>
                <a:latin typeface="Trebuchet MS" pitchFamily="34" charset="0"/>
              </a:rPr>
              <a:t>- Page </a:t>
            </a:r>
            <a:fld id="{9539ED03-2A5D-463F-9377-F8D7665AFEA6}" type="slidenum">
              <a:rPr lang="en-US" sz="1000" b="1" smtClean="0">
                <a:solidFill>
                  <a:schemeClr val="bg2"/>
                </a:solidFill>
                <a:latin typeface="Trebuchet MS" pitchFamily="34" charset="0"/>
              </a:rPr>
              <a:pPr algn="r" eaLnBrk="0" hangingPunct="0">
                <a:lnSpc>
                  <a:spcPct val="100000"/>
                </a:lnSpc>
                <a:defRPr/>
              </a:pPr>
              <a:t>‹#›</a:t>
            </a:fld>
            <a:endParaRPr lang="en-US" sz="1000" b="1" dirty="0">
              <a:solidFill>
                <a:schemeClr val="bg2"/>
              </a:solidFill>
              <a:latin typeface="Trebuchet MS" pitchFamily="34" charset="0"/>
            </a:endParaRPr>
          </a:p>
        </p:txBody>
      </p:sp>
      <p:sp>
        <p:nvSpPr>
          <p:cNvPr id="2" name="fc" descr=" ">
            <a:extLst>
              <a:ext uri="{FF2B5EF4-FFF2-40B4-BE49-F238E27FC236}">
                <a16:creationId xmlns:a16="http://schemas.microsoft.com/office/drawing/2014/main" id="{56813FF3-8804-4B4F-8D25-DFDD3F27B99B}"/>
              </a:ext>
            </a:extLst>
          </p:cNvPr>
          <p:cNvSpPr txBox="1"/>
          <p:nvPr userDrawn="1"/>
        </p:nvSpPr>
        <p:spPr bwMode="auto">
          <a:xfrm>
            <a:off x="0" y="5853430"/>
            <a:ext cx="10972800" cy="221856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vert="horz" wrap="square" rtlCol="0">
            <a:spAutoFit/>
          </a:bodyPr>
          <a:lstStyle/>
          <a:p>
            <a:pPr algn="ctr"/>
            <a:r>
              <a:rPr lang="en-US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  <a:cs typeface="Tahoma" pitchFamily="34" charset="0"/>
              </a:rPr>
              <a:t> </a:t>
            </a:r>
            <a:endParaRPr lang="en-US" sz="850" b="0" i="0" u="none" baseline="0" dirty="0">
              <a:solidFill>
                <a:srgbClr val="000000"/>
              </a:solidFill>
              <a:latin typeface="Microsoft Sans Serif" panose="020B0604020202020204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63" r:id="rId2"/>
    <p:sldLayoutId id="2147483802" r:id="rId3"/>
    <p:sldLayoutId id="2147483801" r:id="rId4"/>
  </p:sldLayoutIdLst>
  <p:hf sldNum="0" hdr="0" dt="0"/>
  <p:txStyles>
    <p:titleStyle>
      <a:lvl1pPr algn="l" defTabSz="978105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effectLst/>
          <a:latin typeface="Trebuchet MS" pitchFamily="34" charset="0"/>
          <a:ea typeface="ＭＳ Ｐゴシック" charset="-128"/>
          <a:cs typeface="Tahoma" pitchFamily="34" charset="0"/>
        </a:defRPr>
      </a:lvl1pPr>
      <a:lvl2pPr algn="l" defTabSz="978105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2pPr>
      <a:lvl3pPr algn="l" defTabSz="978105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3pPr>
      <a:lvl4pPr algn="l" defTabSz="978105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4pPr>
      <a:lvl5pPr algn="l" defTabSz="978105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5pPr>
      <a:lvl6pPr marL="226041" algn="l" defTabSz="979512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6pPr>
      <a:lvl7pPr marL="452082" algn="l" defTabSz="979512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7pPr>
      <a:lvl8pPr marL="678124" algn="l" defTabSz="979512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8pPr>
      <a:lvl9pPr marL="904165" algn="l" defTabSz="979512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9pPr>
    </p:titleStyle>
    <p:bodyStyle>
      <a:lvl1pPr marL="179502" indent="-179502" algn="l" defTabSz="978105" rtl="0" eaLnBrk="0" fontAlgn="base" hangingPunct="0">
        <a:lnSpc>
          <a:spcPct val="105000"/>
        </a:lnSpc>
        <a:spcBef>
          <a:spcPct val="25000"/>
        </a:spcBef>
        <a:spcAft>
          <a:spcPct val="0"/>
        </a:spcAft>
        <a:buClr>
          <a:srgbClr val="FF0000"/>
        </a:buClr>
        <a:buChar char="•"/>
        <a:defRPr lang="en-US" sz="2000" b="1" dirty="0" smtClean="0">
          <a:solidFill>
            <a:schemeClr val="tx1"/>
          </a:solidFill>
          <a:latin typeface="Trebuchet MS" pitchFamily="34" charset="0"/>
          <a:ea typeface="ＭＳ Ｐゴシック" charset="-128"/>
          <a:cs typeface="Tahoma" pitchFamily="34" charset="0"/>
        </a:defRPr>
      </a:lvl1pPr>
      <a:lvl2pPr marL="489053" indent="-184998" algn="l" defTabSz="978105" rtl="0" eaLnBrk="0" fontAlgn="base" hangingPunct="0">
        <a:lnSpc>
          <a:spcPct val="105000"/>
        </a:lnSpc>
        <a:spcBef>
          <a:spcPct val="0"/>
        </a:spcBef>
        <a:spcAft>
          <a:spcPct val="0"/>
        </a:spcAft>
        <a:buClr>
          <a:srgbClr val="FF0000"/>
        </a:buClr>
        <a:buFont typeface="Times New Roman" pitchFamily="18" charset="0"/>
        <a:buChar char="-"/>
        <a:defRPr lang="en-US" sz="2000" b="0" dirty="0" smtClean="0">
          <a:solidFill>
            <a:schemeClr val="tx1"/>
          </a:solidFill>
          <a:latin typeface="Trebuchet MS" pitchFamily="34" charset="0"/>
          <a:ea typeface="ＭＳ Ｐゴシック" charset="-128"/>
          <a:cs typeface="Tahoma" pitchFamily="34" charset="0"/>
        </a:defRPr>
      </a:lvl2pPr>
      <a:lvl3pPr marL="798603" indent="-184998" algn="l" defTabSz="978105" rtl="0" eaLnBrk="0" fontAlgn="base" hangingPunct="0">
        <a:lnSpc>
          <a:spcPct val="105000"/>
        </a:lnSpc>
        <a:spcBef>
          <a:spcPct val="0"/>
        </a:spcBef>
        <a:spcAft>
          <a:spcPct val="0"/>
        </a:spcAft>
        <a:buClr>
          <a:srgbClr val="FF0000"/>
        </a:buClr>
        <a:buFont typeface="Times New Roman" pitchFamily="18" charset="0"/>
        <a:buChar char="-"/>
        <a:defRPr lang="en-US" sz="2000" b="0" dirty="0" smtClean="0">
          <a:solidFill>
            <a:schemeClr val="tx1"/>
          </a:solidFill>
          <a:latin typeface="Trebuchet MS" pitchFamily="34" charset="0"/>
          <a:ea typeface="ＭＳ Ｐゴシック" charset="-128"/>
          <a:cs typeface="Tahoma" pitchFamily="34" charset="0"/>
        </a:defRPr>
      </a:lvl3pPr>
      <a:lvl4pPr marL="1098995" indent="-177671" algn="l" defTabSz="978105" rtl="0" eaLnBrk="0" fontAlgn="base" hangingPunct="0">
        <a:lnSpc>
          <a:spcPct val="105000"/>
        </a:lnSpc>
        <a:spcBef>
          <a:spcPct val="0"/>
        </a:spcBef>
        <a:spcAft>
          <a:spcPct val="0"/>
        </a:spcAft>
        <a:buClr>
          <a:srgbClr val="FF0000"/>
        </a:buClr>
        <a:buFont typeface="Times New Roman" pitchFamily="18" charset="0"/>
        <a:buChar char="-"/>
        <a:defRPr lang="en-US" sz="2000" b="0" dirty="0" smtClean="0">
          <a:solidFill>
            <a:schemeClr val="tx1"/>
          </a:solidFill>
          <a:latin typeface="Trebuchet MS" pitchFamily="34" charset="0"/>
          <a:ea typeface="ＭＳ Ｐゴシック" charset="-128"/>
          <a:cs typeface="Tahoma" pitchFamily="34" charset="0"/>
        </a:defRPr>
      </a:lvl4pPr>
      <a:lvl5pPr marL="1408545" indent="-184998" algn="l" defTabSz="978105" rtl="0" eaLnBrk="0" fontAlgn="base" hangingPunct="0">
        <a:lnSpc>
          <a:spcPct val="105000"/>
        </a:lnSpc>
        <a:spcBef>
          <a:spcPct val="0"/>
        </a:spcBef>
        <a:spcAft>
          <a:spcPct val="0"/>
        </a:spcAft>
        <a:buClr>
          <a:srgbClr val="FF0000"/>
        </a:buClr>
        <a:buFont typeface="Times New Roman" pitchFamily="18" charset="0"/>
        <a:buChar char="-"/>
        <a:defRPr lang="en-US" sz="2000" b="0" dirty="0" smtClean="0">
          <a:solidFill>
            <a:schemeClr val="tx1"/>
          </a:solidFill>
          <a:latin typeface="Trebuchet MS" pitchFamily="34" charset="0"/>
          <a:ea typeface="ＭＳ Ｐゴシック" charset="-128"/>
          <a:cs typeface="Tahoma" pitchFamily="34" charset="0"/>
        </a:defRPr>
      </a:lvl5pPr>
      <a:lvl6pPr marL="1635659" indent="-186798" algn="l" defTabSz="979512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FF0000"/>
        </a:buClr>
        <a:buFont typeface="Times New Roman" pitchFamily="18" charset="0"/>
        <a:buChar char="-"/>
        <a:defRPr sz="1500">
          <a:solidFill>
            <a:schemeClr val="tx1"/>
          </a:solidFill>
          <a:latin typeface="+mn-lt"/>
        </a:defRPr>
      </a:lvl6pPr>
      <a:lvl7pPr marL="1861700" indent="-186798" algn="l" defTabSz="979512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FF0000"/>
        </a:buClr>
        <a:buFont typeface="Times New Roman" pitchFamily="18" charset="0"/>
        <a:buChar char="-"/>
        <a:defRPr sz="1500">
          <a:solidFill>
            <a:schemeClr val="tx1"/>
          </a:solidFill>
          <a:latin typeface="+mn-lt"/>
        </a:defRPr>
      </a:lvl7pPr>
      <a:lvl8pPr marL="2087741" indent="-186798" algn="l" defTabSz="979512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FF0000"/>
        </a:buClr>
        <a:buFont typeface="Times New Roman" pitchFamily="18" charset="0"/>
        <a:buChar char="-"/>
        <a:defRPr sz="1500">
          <a:solidFill>
            <a:schemeClr val="tx1"/>
          </a:solidFill>
          <a:latin typeface="+mn-lt"/>
        </a:defRPr>
      </a:lvl8pPr>
      <a:lvl9pPr marL="2313783" indent="-186798" algn="l" defTabSz="979512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FF0000"/>
        </a:buClr>
        <a:buFont typeface="Times New Roman" pitchFamily="18" charset="0"/>
        <a:buChar char="-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226041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6041" algn="l" defTabSz="226041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2082" algn="l" defTabSz="226041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78124" algn="l" defTabSz="226041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04165" algn="l" defTabSz="226041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30206" algn="l" defTabSz="226041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56247" algn="l" defTabSz="226041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82288" algn="l" defTabSz="226041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08330" algn="l" defTabSz="226041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ronos.org/syc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ycl.tech/" TargetMode="External"/><Relationship Id="rId5" Type="http://schemas.openxmlformats.org/officeDocument/2006/relationships/hyperlink" Target="https://www.khronos.org/blog/sycl-2020-what-do-you-need-to-know" TargetMode="External"/><Relationship Id="rId4" Type="http://schemas.openxmlformats.org/officeDocument/2006/relationships/hyperlink" Target="https://github.com/KhronosGroup/SYCL-Docs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ronos.org/blog/sycl-2020-what-do-you-need-to-know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triSYCL/syc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31" y="2400300"/>
            <a:ext cx="10972800" cy="3200400"/>
          </a:xfrm>
        </p:spPr>
        <p:txBody>
          <a:bodyPr/>
          <a:lstStyle/>
          <a:p>
            <a:r>
              <a:rPr lang="en-US" dirty="0"/>
              <a:t>SYCL 2020</a:t>
            </a:r>
            <a:br>
              <a:rPr lang="en-US" dirty="0"/>
            </a:br>
            <a:br>
              <a:rPr lang="en-US" dirty="0"/>
            </a:br>
            <a:r>
              <a:rPr lang="en-US" sz="4000" dirty="0"/>
              <a:t>Inclusive heterogeneous computing with C++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375EEB-33A4-48A4-AE68-1C3EFB02C7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6096" y="5143500"/>
            <a:ext cx="9587669" cy="1028700"/>
          </a:xfrm>
        </p:spPr>
        <p:txBody>
          <a:bodyPr>
            <a:normAutofit fontScale="70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dirty="0"/>
              <a:t>Ronan Keryell</a:t>
            </a:r>
          </a:p>
          <a:p>
            <a:pPr algn="l">
              <a:lnSpc>
                <a:spcPct val="120000"/>
              </a:lnSpc>
            </a:pPr>
            <a:r>
              <a:rPr lang="en-US" dirty="0" err="1"/>
              <a:t>Khronos</a:t>
            </a:r>
            <a:r>
              <a:rPr lang="en-US" dirty="0"/>
              <a:t> SYCL specification editor &amp; Xilinx Research Labs (San José, California)</a:t>
            </a:r>
          </a:p>
          <a:p>
            <a:pPr algn="l">
              <a:lnSpc>
                <a:spcPct val="120000"/>
              </a:lnSpc>
            </a:pPr>
            <a:r>
              <a:rPr lang="en-US" dirty="0"/>
              <a:t>2021/04/26 </a:t>
            </a:r>
            <a:r>
              <a:rPr lang="en-US" dirty="0" err="1"/>
              <a:t>oneAPI</a:t>
            </a:r>
            <a:r>
              <a:rPr lang="en-US" dirty="0"/>
              <a:t> Developer Summit</a:t>
            </a:r>
          </a:p>
        </p:txBody>
      </p:sp>
    </p:spTree>
    <p:extLst>
      <p:ext uri="{BB962C8B-B14F-4D97-AF65-F5344CB8AC3E}">
        <p14:creationId xmlns:p14="http://schemas.microsoft.com/office/powerpoint/2010/main" val="26084013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26193"/>
            <a:ext cx="10058400" cy="633413"/>
          </a:xfrm>
        </p:spPr>
        <p:txBody>
          <a:bodyPr/>
          <a:lstStyle/>
          <a:p>
            <a:r>
              <a:rPr lang="en-US" sz="3200" dirty="0"/>
              <a:t>Documentation &amp; resources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019300"/>
            <a:ext cx="10372725" cy="38862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>
                <a:hlinkClick r:id="rId3"/>
              </a:rPr>
              <a:t>https://www.khronos.org/sycl</a:t>
            </a:r>
            <a:r>
              <a:rPr lang="en-US" dirty="0"/>
              <a:t> </a:t>
            </a:r>
          </a:p>
          <a:p>
            <a:pPr lvl="1">
              <a:spcBef>
                <a:spcPts val="0"/>
              </a:spcBef>
            </a:pPr>
            <a:r>
              <a:rPr lang="en-US" dirty="0"/>
              <a:t>The specification is open-source! </a:t>
            </a:r>
            <a:r>
              <a:rPr lang="en-US" dirty="0">
                <a:hlinkClick r:id="rId4"/>
              </a:rPr>
              <a:t>https://github.com/KhronosGroup/SYCL-Docs</a:t>
            </a:r>
            <a:r>
              <a:rPr lang="en-US" dirty="0"/>
              <a:t> </a:t>
            </a:r>
          </a:p>
          <a:p>
            <a:pPr>
              <a:spcBef>
                <a:spcPts val="0"/>
              </a:spcBef>
            </a:pPr>
            <a:r>
              <a:rPr lang="en-US" dirty="0"/>
              <a:t>FAQ </a:t>
            </a:r>
            <a:r>
              <a:rPr lang="en-US" dirty="0">
                <a:hlinkClick r:id="rId5"/>
              </a:rPr>
              <a:t>https://www.khronos.org/blog/sycl-2020-what-do-you-need-to-know</a:t>
            </a:r>
            <a:r>
              <a:rPr lang="en-US" dirty="0"/>
              <a:t> </a:t>
            </a:r>
          </a:p>
          <a:p>
            <a:pPr>
              <a:spcBef>
                <a:spcPts val="0"/>
              </a:spcBef>
            </a:pPr>
            <a:r>
              <a:rPr lang="en-US" dirty="0"/>
              <a:t>SYCL-related community resource web site </a:t>
            </a:r>
            <a:r>
              <a:rPr lang="en-US" dirty="0">
                <a:hlinkClick r:id="rId6"/>
              </a:rPr>
              <a:t>http://sycl.tech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08253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386D4-3177-4310-96BE-0B08599D1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03C5D-371B-4A42-A811-EC19DC998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2500"/>
            <a:ext cx="10058400" cy="5219700"/>
          </a:xfrm>
        </p:spPr>
        <p:txBody>
          <a:bodyPr/>
          <a:lstStyle/>
          <a:p>
            <a:r>
              <a:rPr lang="en-US" sz="2400" dirty="0"/>
              <a:t>40+ new features with SYCL 2020</a:t>
            </a:r>
          </a:p>
          <a:p>
            <a:r>
              <a:rPr lang="en-US" sz="2400" dirty="0"/>
              <a:t>The most inclusive C++ standard for heterogeneous computing</a:t>
            </a:r>
          </a:p>
          <a:p>
            <a:pPr lvl="1"/>
            <a:r>
              <a:rPr lang="en-US" sz="2400" dirty="0"/>
              <a:t>Any device from any vendor at the same time</a:t>
            </a:r>
          </a:p>
          <a:p>
            <a:r>
              <a:rPr lang="en-US" sz="2400" dirty="0"/>
              <a:t>Backends &amp; extensions for maximum performance</a:t>
            </a:r>
          </a:p>
          <a:p>
            <a:pPr lvl="1"/>
            <a:r>
              <a:rPr lang="en-US" sz="2400" dirty="0"/>
              <a:t>No transistor left behind!</a:t>
            </a:r>
          </a:p>
          <a:p>
            <a:pPr lvl="1"/>
            <a:r>
              <a:rPr lang="en-US" sz="2400" dirty="0"/>
              <a:t>Leverage existing optimized libraries</a:t>
            </a:r>
          </a:p>
          <a:p>
            <a:r>
              <a:rPr lang="en-US" sz="2400" dirty="0"/>
              <a:t>Single-source C++ for simplicity and safety</a:t>
            </a:r>
          </a:p>
          <a:p>
            <a:r>
              <a:rPr lang="en-US" sz="2400" dirty="0"/>
              <a:t>Modern C++ but still plain C++</a:t>
            </a:r>
          </a:p>
          <a:p>
            <a:pPr lvl="1"/>
            <a:r>
              <a:rPr lang="en-US" sz="2400" dirty="0"/>
              <a:t>Compatible with old C &amp; C++</a:t>
            </a:r>
          </a:p>
          <a:p>
            <a:pPr lvl="1"/>
            <a:r>
              <a:rPr lang="en-US" sz="2400" b="0" dirty="0"/>
              <a:t>Interoperable with usual embedded &amp; HPC frameworks (Fortran!) </a:t>
            </a:r>
          </a:p>
          <a:p>
            <a:pPr lvl="1"/>
            <a:r>
              <a:rPr lang="en-US" sz="2400" b="0" dirty="0"/>
              <a:t>Debug on CPU with usual software tools</a:t>
            </a:r>
          </a:p>
          <a:p>
            <a:r>
              <a:rPr lang="en-US" sz="2400" dirty="0"/>
              <a:t>Try it &amp; get involved into the standard!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24828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06CAF-5029-4E49-967C-42991120A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0500"/>
            <a:ext cx="10287000" cy="633413"/>
          </a:xfrm>
        </p:spPr>
        <p:txBody>
          <a:bodyPr/>
          <a:lstStyle/>
          <a:p>
            <a:r>
              <a:rPr lang="en-US" sz="2800" dirty="0"/>
              <a:t>Address the need for real inclusive programming standard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25B72-1399-404D-962E-36028003EC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775" y="4305300"/>
            <a:ext cx="10058400" cy="1295400"/>
          </a:xfrm>
        </p:spPr>
        <p:txBody>
          <a:bodyPr/>
          <a:lstStyle/>
          <a:p>
            <a:r>
              <a:rPr lang="en-US" b="0" dirty="0"/>
              <a:t>From embedded systems up to HPC and data-center systems</a:t>
            </a:r>
          </a:p>
          <a:p>
            <a:r>
              <a:rPr lang="en-US" b="0" dirty="0"/>
              <a:t>Complex systems with multiple devices from multiple vendors </a:t>
            </a:r>
            <a:r>
              <a:rPr lang="en-US" dirty="0"/>
              <a:t>at the same time!</a:t>
            </a:r>
          </a:p>
          <a:p>
            <a:r>
              <a:rPr lang="en-US" b="0" dirty="0"/>
              <a:t>No performance compromise</a:t>
            </a:r>
          </a:p>
          <a:p>
            <a:r>
              <a:rPr lang="en-US" b="0" dirty="0"/>
              <a:t>Add your own devices on the picture!</a:t>
            </a:r>
          </a:p>
          <a:p>
            <a:endParaRPr lang="en-US" dirty="0"/>
          </a:p>
        </p:txBody>
      </p:sp>
      <p:pic>
        <p:nvPicPr>
          <p:cNvPr id="162" name="Picture 161">
            <a:extLst>
              <a:ext uri="{FF2B5EF4-FFF2-40B4-BE49-F238E27FC236}">
                <a16:creationId xmlns:a16="http://schemas.microsoft.com/office/drawing/2014/main" id="{A76CDF4C-04AB-4CB2-9668-B303EEB0EA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5" y="1186902"/>
            <a:ext cx="10363200" cy="2755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523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EB3FB6C-CA36-47FB-A8C5-B6AFCAB528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634992"/>
            <a:ext cx="9906000" cy="491054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7450573-52E5-47CC-991A-0BD88EB1D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5" y="0"/>
            <a:ext cx="10058400" cy="633413"/>
          </a:xfrm>
        </p:spPr>
        <p:txBody>
          <a:bodyPr/>
          <a:lstStyle/>
          <a:p>
            <a:r>
              <a:rPr lang="en-US" dirty="0"/>
              <a:t>SYCL ecosystem is growing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A4923-347B-4ECE-A34C-879CE3905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5791200"/>
            <a:ext cx="10058400" cy="380999"/>
          </a:xfrm>
        </p:spPr>
        <p:txBody>
          <a:bodyPr/>
          <a:lstStyle/>
          <a:p>
            <a:r>
              <a:rPr lang="en-US" sz="1400" dirty="0">
                <a:hlinkClick r:id="rId3"/>
              </a:rPr>
              <a:t>https://www.khronos.org/blog/sycl-2020-what-do-you-need-to-know</a:t>
            </a:r>
            <a:r>
              <a:rPr lang="en-US" sz="1400" dirty="0"/>
              <a:t>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7DC89FD-AA47-4C9E-871B-884C30C49BD6}"/>
              </a:ext>
            </a:extLst>
          </p:cNvPr>
          <p:cNvSpPr/>
          <p:nvPr/>
        </p:nvSpPr>
        <p:spPr>
          <a:xfrm>
            <a:off x="6477000" y="5518951"/>
            <a:ext cx="3352800" cy="380999"/>
          </a:xfrm>
          <a:prstGeom prst="roundRect">
            <a:avLst>
              <a:gd name="adj" fmla="val 19704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C0C0C"/>
                </a:solidFill>
              </a:rPr>
              <a:t>+ Celerity: SYCL on MPI+SYCL</a:t>
            </a:r>
          </a:p>
        </p:txBody>
      </p:sp>
    </p:spTree>
    <p:extLst>
      <p:ext uri="{BB962C8B-B14F-4D97-AF65-F5344CB8AC3E}">
        <p14:creationId xmlns:p14="http://schemas.microsoft.com/office/powerpoint/2010/main" val="1774344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4D393-011F-4633-ACF5-E6D9CC29F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10363200" cy="633413"/>
          </a:xfrm>
        </p:spPr>
        <p:txBody>
          <a:bodyPr/>
          <a:lstStyle/>
          <a:p>
            <a:r>
              <a:rPr lang="en-US" sz="2800" dirty="0"/>
              <a:t>SYCL 2020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/>
              <a:t>≡ heterogeneous simplicity with C++17 and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37C34-9F2B-4E7B-ACF0-79DC28FD1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3800" y="3629025"/>
            <a:ext cx="4038600" cy="2514600"/>
          </a:xfrm>
        </p:spPr>
        <p:txBody>
          <a:bodyPr>
            <a:normAutofit/>
          </a:bodyPr>
          <a:lstStyle/>
          <a:p>
            <a:r>
              <a:rPr lang="en-IE" dirty="0"/>
              <a:t>Accessor</a:t>
            </a:r>
          </a:p>
          <a:p>
            <a:pPr lvl="1"/>
            <a:r>
              <a:rPr lang="en-IE" dirty="0"/>
              <a:t>Express access intention</a:t>
            </a:r>
          </a:p>
          <a:p>
            <a:pPr lvl="1"/>
            <a:r>
              <a:rPr lang="en-IE" dirty="0"/>
              <a:t>Implicit data flow graph</a:t>
            </a:r>
          </a:p>
          <a:p>
            <a:pPr lvl="1"/>
            <a:r>
              <a:rPr lang="en-IE" dirty="0"/>
              <a:t>Automatic data transfers across devices</a:t>
            </a:r>
          </a:p>
          <a:p>
            <a:pPr lvl="1"/>
            <a:r>
              <a:rPr lang="en-IE" dirty="0"/>
              <a:t>Overlap computation &amp; communication</a:t>
            </a:r>
          </a:p>
          <a:p>
            <a:pPr marL="232845" lvl="1" indent="0">
              <a:buNone/>
            </a:pPr>
            <a:endParaRPr lang="en-IE" dirty="0"/>
          </a:p>
          <a:p>
            <a:endParaRPr lang="en-US" b="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A6110FD-D549-48DE-A413-C66D66C8663E}"/>
              </a:ext>
            </a:extLst>
          </p:cNvPr>
          <p:cNvSpPr txBox="1">
            <a:spLocks/>
          </p:cNvSpPr>
          <p:nvPr/>
        </p:nvSpPr>
        <p:spPr bwMode="auto">
          <a:xfrm>
            <a:off x="7081158" y="1245528"/>
            <a:ext cx="389164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913" tIns="48957" rIns="97913" bIns="48957" numCol="1" anchor="t" anchorCtr="0" compatLnSpc="1">
            <a:prstTxWarp prst="textNoShape">
              <a:avLst/>
            </a:prstTxWarp>
            <a:normAutofit/>
          </a:bodyPr>
          <a:lstStyle>
            <a:lvl1pPr marL="179502" indent="-179502" algn="l" defTabSz="978105" rtl="0" eaLnBrk="0" fontAlgn="base" hangingPunct="0">
              <a:lnSpc>
                <a:spcPct val="105000"/>
              </a:lnSpc>
              <a:spcBef>
                <a:spcPct val="25000"/>
              </a:spcBef>
              <a:spcAft>
                <a:spcPct val="0"/>
              </a:spcAft>
              <a:buClr>
                <a:srgbClr val="FF0000"/>
              </a:buClr>
              <a:buChar char="•"/>
              <a:defRPr lang="en-US" sz="2000" b="1">
                <a:solidFill>
                  <a:schemeClr val="tx1"/>
                </a:solidFill>
                <a:latin typeface="Trebuchet MS" pitchFamily="34" charset="0"/>
                <a:ea typeface="ＭＳ Ｐゴシック" charset="-128"/>
                <a:cs typeface="Tahoma" pitchFamily="34" charset="0"/>
              </a:defRPr>
            </a:lvl1pPr>
            <a:lvl2pPr marL="489053" indent="-184998" algn="l" defTabSz="978105" rtl="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lang="en-US" sz="2000" b="0">
                <a:solidFill>
                  <a:schemeClr val="tx1"/>
                </a:solidFill>
                <a:latin typeface="Trebuchet MS" pitchFamily="34" charset="0"/>
                <a:ea typeface="ＭＳ Ｐゴシック" charset="-128"/>
                <a:cs typeface="Tahoma" pitchFamily="34" charset="0"/>
              </a:defRPr>
            </a:lvl2pPr>
            <a:lvl3pPr marL="798603" indent="-184998" algn="l" defTabSz="978105" rtl="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lang="en-US" sz="1800" b="0">
                <a:solidFill>
                  <a:schemeClr val="tx1"/>
                </a:solidFill>
                <a:latin typeface="Trebuchet MS" pitchFamily="34" charset="0"/>
                <a:ea typeface="ＭＳ Ｐゴシック" charset="-128"/>
                <a:cs typeface="Tahoma" pitchFamily="34" charset="0"/>
              </a:defRPr>
            </a:lvl3pPr>
            <a:lvl4pPr marL="1098995" indent="-177671" algn="l" defTabSz="978105" rtl="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lang="en-US" sz="1800" b="0">
                <a:solidFill>
                  <a:schemeClr val="tx1"/>
                </a:solidFill>
                <a:latin typeface="Trebuchet MS" pitchFamily="34" charset="0"/>
                <a:ea typeface="ＭＳ Ｐゴシック" charset="-128"/>
                <a:cs typeface="Tahoma" pitchFamily="34" charset="0"/>
              </a:defRPr>
            </a:lvl4pPr>
            <a:lvl5pPr marL="1408545" indent="-184998" algn="l" defTabSz="978105" rtl="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lang="en-US" sz="1800" b="0">
                <a:solidFill>
                  <a:schemeClr val="tx1"/>
                </a:solidFill>
                <a:latin typeface="Trebuchet MS" pitchFamily="34" charset="0"/>
                <a:ea typeface="ＭＳ Ｐゴシック" charset="-128"/>
                <a:cs typeface="Tahoma" pitchFamily="34" charset="0"/>
              </a:defRPr>
            </a:lvl5pPr>
            <a:lvl6pPr marL="1635659" indent="-186798" algn="l" defTabSz="979512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sz="1500">
                <a:solidFill>
                  <a:schemeClr val="tx1"/>
                </a:solidFill>
                <a:latin typeface="+mn-lt"/>
              </a:defRPr>
            </a:lvl6pPr>
            <a:lvl7pPr marL="1861700" indent="-186798" algn="l" defTabSz="979512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sz="1500">
                <a:solidFill>
                  <a:schemeClr val="tx1"/>
                </a:solidFill>
                <a:latin typeface="+mn-lt"/>
              </a:defRPr>
            </a:lvl7pPr>
            <a:lvl8pPr marL="2087741" indent="-186798" algn="l" defTabSz="979512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sz="1500">
                <a:solidFill>
                  <a:schemeClr val="tx1"/>
                </a:solidFill>
                <a:latin typeface="+mn-lt"/>
              </a:defRPr>
            </a:lvl8pPr>
            <a:lvl9pPr marL="2313783" indent="-186798" algn="l" defTabSz="979512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sz="15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IE" sz="1600" dirty="0"/>
              <a:t>Code executed on device (“kernel”)</a:t>
            </a:r>
          </a:p>
          <a:p>
            <a:r>
              <a:rPr lang="en-IE" sz="1600" dirty="0"/>
              <a:t>“Single-source”</a:t>
            </a:r>
          </a:p>
          <a:p>
            <a:pPr lvl="1"/>
            <a:r>
              <a:rPr lang="en-IE" sz="1600" dirty="0"/>
              <a:t>Seamless integration in host code</a:t>
            </a:r>
          </a:p>
          <a:p>
            <a:pPr lvl="1"/>
            <a:r>
              <a:rPr lang="en-IE" sz="1600" dirty="0"/>
              <a:t>Type-safety</a:t>
            </a:r>
          </a:p>
          <a:p>
            <a:pPr marL="232845" lvl="1" indent="0">
              <a:buNone/>
            </a:pPr>
            <a:endParaRPr lang="en-IE" sz="1600" dirty="0"/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D7FA396B-C7F0-4FEF-AA8A-8886F9674490}"/>
              </a:ext>
            </a:extLst>
          </p:cNvPr>
          <p:cNvSpPr txBox="1">
            <a:spLocks/>
          </p:cNvSpPr>
          <p:nvPr/>
        </p:nvSpPr>
        <p:spPr bwMode="auto">
          <a:xfrm>
            <a:off x="576091" y="972412"/>
            <a:ext cx="6662057" cy="4396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913" tIns="48957" rIns="97913" bIns="48957" numCol="1" anchor="t" anchorCtr="0" compatLnSpc="1">
            <a:prstTxWarp prst="textNoShape">
              <a:avLst/>
            </a:prstTxWarp>
          </a:bodyPr>
          <a:lstStyle>
            <a:lvl1pPr marL="179502" indent="-179502" algn="l" defTabSz="978105" rtl="0" eaLnBrk="0" fontAlgn="base" hangingPunct="0">
              <a:lnSpc>
                <a:spcPct val="105000"/>
              </a:lnSpc>
              <a:spcBef>
                <a:spcPct val="25000"/>
              </a:spcBef>
              <a:spcAft>
                <a:spcPct val="0"/>
              </a:spcAft>
              <a:buClr>
                <a:srgbClr val="FF0000"/>
              </a:buClr>
              <a:buChar char="•"/>
              <a:defRPr lang="en-US" sz="2000" b="1">
                <a:solidFill>
                  <a:schemeClr val="tx1"/>
                </a:solidFill>
                <a:latin typeface="Trebuchet MS" pitchFamily="34" charset="0"/>
                <a:ea typeface="ＭＳ Ｐゴシック" charset="-128"/>
                <a:cs typeface="Tahoma" pitchFamily="34" charset="0"/>
              </a:defRPr>
            </a:lvl1pPr>
            <a:lvl2pPr marL="489053" indent="-184998" algn="l" defTabSz="978105" rtl="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lang="en-US" sz="2000" b="0">
                <a:solidFill>
                  <a:schemeClr val="tx1"/>
                </a:solidFill>
                <a:latin typeface="Trebuchet MS" pitchFamily="34" charset="0"/>
                <a:ea typeface="ＭＳ Ｐゴシック" charset="-128"/>
                <a:cs typeface="Tahoma" pitchFamily="34" charset="0"/>
              </a:defRPr>
            </a:lvl2pPr>
            <a:lvl3pPr marL="798603" indent="-184998" algn="l" defTabSz="978105" rtl="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lang="en-US" sz="1800" b="0">
                <a:solidFill>
                  <a:schemeClr val="tx1"/>
                </a:solidFill>
                <a:latin typeface="Trebuchet MS" pitchFamily="34" charset="0"/>
                <a:ea typeface="ＭＳ Ｐゴシック" charset="-128"/>
                <a:cs typeface="Tahoma" pitchFamily="34" charset="0"/>
              </a:defRPr>
            </a:lvl3pPr>
            <a:lvl4pPr marL="1098995" indent="-177671" algn="l" defTabSz="978105" rtl="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lang="en-US" sz="1800" b="0">
                <a:solidFill>
                  <a:schemeClr val="tx1"/>
                </a:solidFill>
                <a:latin typeface="Trebuchet MS" pitchFamily="34" charset="0"/>
                <a:ea typeface="ＭＳ Ｐゴシック" charset="-128"/>
                <a:cs typeface="Tahoma" pitchFamily="34" charset="0"/>
              </a:defRPr>
            </a:lvl4pPr>
            <a:lvl5pPr marL="1408545" indent="-184998" algn="l" defTabSz="978105" rtl="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lang="en-US" sz="1800" b="0">
                <a:solidFill>
                  <a:schemeClr val="tx1"/>
                </a:solidFill>
                <a:latin typeface="Trebuchet MS" pitchFamily="34" charset="0"/>
                <a:ea typeface="ＭＳ Ｐゴシック" charset="-128"/>
                <a:cs typeface="Tahoma" pitchFamily="34" charset="0"/>
              </a:defRPr>
            </a:lvl5pPr>
            <a:lvl6pPr marL="1635659" indent="-186798" algn="l" defTabSz="979512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sz="1500">
                <a:solidFill>
                  <a:schemeClr val="tx1"/>
                </a:solidFill>
                <a:latin typeface="+mn-lt"/>
              </a:defRPr>
            </a:lvl6pPr>
            <a:lvl7pPr marL="1861700" indent="-186798" algn="l" defTabSz="979512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sz="1500">
                <a:solidFill>
                  <a:schemeClr val="tx1"/>
                </a:solidFill>
                <a:latin typeface="+mn-lt"/>
              </a:defRPr>
            </a:lvl7pPr>
            <a:lvl8pPr marL="2087741" indent="-186798" algn="l" defTabSz="979512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sz="1500">
                <a:solidFill>
                  <a:schemeClr val="tx1"/>
                </a:solidFill>
                <a:latin typeface="+mn-lt"/>
              </a:defRPr>
            </a:lvl8pPr>
            <a:lvl9pPr marL="2313783" indent="-186798" algn="l" defTabSz="979512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sz="15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2400" dirty="0">
                <a:solidFill>
                  <a:srgbClr val="999999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#include &lt;</a:t>
            </a:r>
            <a:r>
              <a:rPr lang="en-US" sz="2400" dirty="0" err="1">
                <a:solidFill>
                  <a:srgbClr val="999999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sycl</a:t>
            </a:r>
            <a:r>
              <a:rPr lang="en-US" sz="2400" dirty="0">
                <a:solidFill>
                  <a:srgbClr val="999999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/sycl.hpp&gt;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2400" dirty="0">
                <a:solidFill>
                  <a:srgbClr val="999999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#include &lt;iostream&gt;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using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namespace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lang="en-US" sz="2400" dirty="0" err="1">
                <a:solidFill>
                  <a:srgbClr val="F35A1C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sycl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;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constexpr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lang="en-US" sz="2400" dirty="0">
                <a:solidFill>
                  <a:srgbClr val="445588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int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N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=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lang="en-US" sz="2400" b="0" dirty="0">
                <a:solidFill>
                  <a:srgbClr val="009999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32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;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endParaRPr lang="en-US" sz="2400" b="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2400" dirty="0">
                <a:solidFill>
                  <a:srgbClr val="445588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int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main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() {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 </a:t>
            </a:r>
            <a:r>
              <a:rPr lang="en-US" sz="2400" dirty="0">
                <a:solidFill>
                  <a:srgbClr val="FF3E96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buffer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&lt;</a:t>
            </a:r>
            <a:r>
              <a:rPr lang="en-US" sz="2400" dirty="0">
                <a:solidFill>
                  <a:srgbClr val="445588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&gt;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lang="en-US" sz="2400" b="0" dirty="0" err="1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buf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{ N };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 </a:t>
            </a:r>
            <a:r>
              <a:rPr lang="en-US" sz="2400" dirty="0">
                <a:solidFill>
                  <a:srgbClr val="FF3E96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queue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{}.</a:t>
            </a:r>
            <a:r>
              <a:rPr lang="en-US" sz="2400" dirty="0">
                <a:solidFill>
                  <a:srgbClr val="00C5CD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submit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([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&amp;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](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auto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&amp;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h) {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     </a:t>
            </a:r>
            <a:r>
              <a:rPr lang="en-US" sz="2400" dirty="0">
                <a:solidFill>
                  <a:srgbClr val="FF3E96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accessor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a { </a:t>
            </a:r>
            <a:r>
              <a:rPr lang="en-US" sz="2400" b="0" dirty="0" err="1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buf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, h, </a:t>
            </a:r>
            <a:r>
              <a:rPr lang="en-US" sz="2400" dirty="0" err="1">
                <a:solidFill>
                  <a:srgbClr val="FFA5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write_only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, </a:t>
            </a:r>
            <a:r>
              <a:rPr lang="en-US" sz="2400" dirty="0" err="1">
                <a:solidFill>
                  <a:srgbClr val="FFA5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no_init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};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     </a:t>
            </a:r>
            <a:r>
              <a:rPr lang="en-US" sz="2400" b="0" dirty="0" err="1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h.</a:t>
            </a:r>
            <a:r>
              <a:rPr lang="en-US" sz="2400" dirty="0" err="1">
                <a:solidFill>
                  <a:srgbClr val="00C5CD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parallel_for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(N, </a:t>
            </a:r>
            <a:r>
              <a:rPr lang="en-US" sz="24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[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=</a:t>
            </a:r>
            <a:r>
              <a:rPr lang="en-US" sz="24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](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auto</a:t>
            </a:r>
            <a:r>
              <a:rPr lang="en-US" sz="24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lang="en-US" sz="24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</a:t>
            </a:r>
            <a:r>
              <a:rPr lang="en-US" sz="24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) { a[</a:t>
            </a:r>
            <a:r>
              <a:rPr lang="en-US" sz="24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</a:t>
            </a:r>
            <a:r>
              <a:rPr lang="en-US" sz="24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] 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=</a:t>
            </a:r>
            <a:r>
              <a:rPr lang="en-US" sz="24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lang="en-US" sz="2400" b="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</a:t>
            </a:r>
            <a:r>
              <a:rPr lang="en-US" sz="2400" b="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; }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);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 });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for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(</a:t>
            </a:r>
            <a:r>
              <a:rPr lang="en-US" sz="2400" dirty="0" err="1">
                <a:solidFill>
                  <a:srgbClr val="FF3E96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host_accessor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a { </a:t>
            </a:r>
            <a:r>
              <a:rPr lang="en-US" sz="2400" b="0" dirty="0" err="1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buf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};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auto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e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: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a)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     std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::</a:t>
            </a:r>
            <a:r>
              <a:rPr lang="en-US" sz="2400" b="0" dirty="0" err="1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cout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&lt;&lt;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e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&lt;&lt;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std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::</a:t>
            </a:r>
            <a:r>
              <a:rPr lang="en-US" sz="2400" b="0" dirty="0" err="1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endl</a:t>
            </a: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;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}</a:t>
            </a:r>
            <a:endParaRPr lang="en-US" b="0" dirty="0">
              <a:solidFill>
                <a:srgbClr val="0C0C0C"/>
              </a:solidFill>
              <a:highlight>
                <a:srgbClr val="FFFFFF"/>
              </a:highligh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FontTx/>
              <a:buNone/>
            </a:pPr>
            <a:endParaRPr lang="en-US" kern="0" dirty="0">
              <a:highlight>
                <a:srgbClr val="FFFFFF"/>
              </a:highlight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6470C95-E0D8-49E7-8483-A5592A7D09B8}"/>
              </a:ext>
            </a:extLst>
          </p:cNvPr>
          <p:cNvSpPr txBox="1">
            <a:spLocks/>
          </p:cNvSpPr>
          <p:nvPr/>
        </p:nvSpPr>
        <p:spPr bwMode="auto">
          <a:xfrm>
            <a:off x="4486275" y="792229"/>
            <a:ext cx="2885112" cy="453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913" tIns="48957" rIns="97913" bIns="48957" numCol="1" anchor="t" anchorCtr="0" compatLnSpc="1">
            <a:prstTxWarp prst="textNoShape">
              <a:avLst/>
            </a:prstTxWarp>
            <a:normAutofit/>
          </a:bodyPr>
          <a:lstStyle>
            <a:lvl1pPr marL="179502" indent="-179502" algn="l" defTabSz="978105" rtl="0" eaLnBrk="0" fontAlgn="base" hangingPunct="0">
              <a:lnSpc>
                <a:spcPct val="105000"/>
              </a:lnSpc>
              <a:spcBef>
                <a:spcPct val="25000"/>
              </a:spcBef>
              <a:spcAft>
                <a:spcPct val="0"/>
              </a:spcAft>
              <a:buClr>
                <a:srgbClr val="FF0000"/>
              </a:buClr>
              <a:buChar char="•"/>
              <a:defRPr lang="en-US" sz="2000" b="1">
                <a:solidFill>
                  <a:schemeClr val="tx1"/>
                </a:solidFill>
                <a:latin typeface="Trebuchet MS" pitchFamily="34" charset="0"/>
                <a:ea typeface="ＭＳ Ｐゴシック" charset="-128"/>
                <a:cs typeface="Tahoma" pitchFamily="34" charset="0"/>
              </a:defRPr>
            </a:lvl1pPr>
            <a:lvl2pPr marL="489053" indent="-184998" algn="l" defTabSz="978105" rtl="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lang="en-US" sz="2000" b="0">
                <a:solidFill>
                  <a:schemeClr val="tx1"/>
                </a:solidFill>
                <a:latin typeface="Trebuchet MS" pitchFamily="34" charset="0"/>
                <a:ea typeface="ＭＳ Ｐゴシック" charset="-128"/>
                <a:cs typeface="Tahoma" pitchFamily="34" charset="0"/>
              </a:defRPr>
            </a:lvl2pPr>
            <a:lvl3pPr marL="798603" indent="-184998" algn="l" defTabSz="978105" rtl="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lang="en-US" sz="1800" b="0">
                <a:solidFill>
                  <a:schemeClr val="tx1"/>
                </a:solidFill>
                <a:latin typeface="Trebuchet MS" pitchFamily="34" charset="0"/>
                <a:ea typeface="ＭＳ Ｐゴシック" charset="-128"/>
                <a:cs typeface="Tahoma" pitchFamily="34" charset="0"/>
              </a:defRPr>
            </a:lvl3pPr>
            <a:lvl4pPr marL="1098995" indent="-177671" algn="l" defTabSz="978105" rtl="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lang="en-US" sz="1800" b="0">
                <a:solidFill>
                  <a:schemeClr val="tx1"/>
                </a:solidFill>
                <a:latin typeface="Trebuchet MS" pitchFamily="34" charset="0"/>
                <a:ea typeface="ＭＳ Ｐゴシック" charset="-128"/>
                <a:cs typeface="Tahoma" pitchFamily="34" charset="0"/>
              </a:defRPr>
            </a:lvl4pPr>
            <a:lvl5pPr marL="1408545" indent="-184998" algn="l" defTabSz="978105" rtl="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lang="en-US" sz="1800" b="0">
                <a:solidFill>
                  <a:schemeClr val="tx1"/>
                </a:solidFill>
                <a:latin typeface="Trebuchet MS" pitchFamily="34" charset="0"/>
                <a:ea typeface="ＭＳ Ｐゴシック" charset="-128"/>
                <a:cs typeface="Tahoma" pitchFamily="34" charset="0"/>
              </a:defRPr>
            </a:lvl5pPr>
            <a:lvl6pPr marL="1635659" indent="-186798" algn="l" defTabSz="979512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sz="1500">
                <a:solidFill>
                  <a:schemeClr val="tx1"/>
                </a:solidFill>
                <a:latin typeface="+mn-lt"/>
              </a:defRPr>
            </a:lvl6pPr>
            <a:lvl7pPr marL="1861700" indent="-186798" algn="l" defTabSz="979512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sz="1500">
                <a:solidFill>
                  <a:schemeClr val="tx1"/>
                </a:solidFill>
                <a:latin typeface="+mn-lt"/>
              </a:defRPr>
            </a:lvl7pPr>
            <a:lvl8pPr marL="2087741" indent="-186798" algn="l" defTabSz="979512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sz="1500">
                <a:solidFill>
                  <a:schemeClr val="tx1"/>
                </a:solidFill>
                <a:latin typeface="+mn-lt"/>
              </a:defRPr>
            </a:lvl8pPr>
            <a:lvl9pPr marL="2313783" indent="-186798" algn="l" defTabSz="979512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Times New Roman" pitchFamily="18" charset="0"/>
              <a:buChar char="-"/>
              <a:defRPr sz="15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IE" sz="1600" dirty="0"/>
              <a:t>Abstract storage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539E444-A59B-4C17-B73C-38EEDEBEF9D0}"/>
              </a:ext>
            </a:extLst>
          </p:cNvPr>
          <p:cNvCxnSpPr>
            <a:cxnSpLocks/>
          </p:cNvCxnSpPr>
          <p:nvPr/>
        </p:nvCxnSpPr>
        <p:spPr>
          <a:xfrm flipH="1">
            <a:off x="2819401" y="1154249"/>
            <a:ext cx="1676399" cy="2107470"/>
          </a:xfrm>
          <a:prstGeom prst="straightConnector1">
            <a:avLst/>
          </a:prstGeom>
          <a:ln w="57150">
            <a:solidFill>
              <a:srgbClr val="648CB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50EE6E4-934F-4AC4-AD89-B08B6629B821}"/>
              </a:ext>
            </a:extLst>
          </p:cNvPr>
          <p:cNvCxnSpPr>
            <a:cxnSpLocks/>
          </p:cNvCxnSpPr>
          <p:nvPr/>
        </p:nvCxnSpPr>
        <p:spPr>
          <a:xfrm flipH="1">
            <a:off x="6314114" y="2019300"/>
            <a:ext cx="924034" cy="2465928"/>
          </a:xfrm>
          <a:prstGeom prst="straightConnector1">
            <a:avLst/>
          </a:prstGeom>
          <a:ln w="57150">
            <a:solidFill>
              <a:srgbClr val="648CB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015AD80-1338-4C0E-9CBC-2ED5D1ECCCFC}"/>
              </a:ext>
            </a:extLst>
          </p:cNvPr>
          <p:cNvCxnSpPr>
            <a:cxnSpLocks/>
            <a:stCxn id="3" idx="1"/>
          </p:cNvCxnSpPr>
          <p:nvPr/>
        </p:nvCxnSpPr>
        <p:spPr>
          <a:xfrm flipH="1">
            <a:off x="5901110" y="4886325"/>
            <a:ext cx="1642690" cy="372675"/>
          </a:xfrm>
          <a:prstGeom prst="straightConnector1">
            <a:avLst/>
          </a:prstGeom>
          <a:ln w="57150">
            <a:solidFill>
              <a:srgbClr val="648CB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9822352-D11A-4E06-BFF5-BCA8FC5F90C0}"/>
              </a:ext>
            </a:extLst>
          </p:cNvPr>
          <p:cNvCxnSpPr>
            <a:cxnSpLocks/>
            <a:stCxn id="3" idx="1"/>
          </p:cNvCxnSpPr>
          <p:nvPr/>
        </p:nvCxnSpPr>
        <p:spPr>
          <a:xfrm flipH="1" flipV="1">
            <a:off x="6553200" y="4241140"/>
            <a:ext cx="990600" cy="645185"/>
          </a:xfrm>
          <a:prstGeom prst="straightConnector1">
            <a:avLst/>
          </a:prstGeom>
          <a:ln w="57150">
            <a:solidFill>
              <a:srgbClr val="648CB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925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767B8-4262-4870-ABBA-554A33987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0499"/>
            <a:ext cx="10058400" cy="633413"/>
          </a:xfrm>
        </p:spPr>
        <p:txBody>
          <a:bodyPr/>
          <a:lstStyle/>
          <a:p>
            <a:r>
              <a:rPr lang="en-US" dirty="0"/>
              <a:t>SYCL 2020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/>
              <a:t>with unified shared memory (USM)</a:t>
            </a:r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439F878F-03EA-4A83-8360-26D9DA0597A8}"/>
              </a:ext>
            </a:extLst>
          </p:cNvPr>
          <p:cNvSpPr txBox="1">
            <a:spLocks/>
          </p:cNvSpPr>
          <p:nvPr/>
        </p:nvSpPr>
        <p:spPr>
          <a:xfrm>
            <a:off x="685800" y="1028700"/>
            <a:ext cx="11506200" cy="4789714"/>
          </a:xfrm>
          <a:prstGeom prst="rect">
            <a:avLst/>
          </a:prstGeom>
        </p:spPr>
        <p:txBody>
          <a:bodyPr vert="horz" lIns="91440" tIns="45720" rIns="91440" bIns="45720" numCol="2" rtlCol="0">
            <a:noAutofit/>
          </a:bodyPr>
          <a:lstStyle>
            <a:lvl1pPr marL="234962" indent="-234962" algn="l" defTabSz="1219261" rtl="0" eaLnBrk="1" latinLnBrk="0" hangingPunct="1">
              <a:lnSpc>
                <a:spcPct val="100000"/>
              </a:lnSpc>
              <a:spcBef>
                <a:spcPts val="1600"/>
              </a:spcBef>
              <a:buClr>
                <a:schemeClr val="accent1"/>
              </a:buClr>
              <a:buSzPct val="80000"/>
              <a:buFont typeface="Webdings" panose="05030102010509060703" pitchFamily="18" charset="2"/>
              <a:buChar char=""/>
              <a:defRPr lang="en-US" sz="2000" b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2989" indent="-220144" algn="l" defTabSz="914445" rtl="0" eaLnBrk="1" latinLnBrk="0" hangingPunct="1">
              <a:lnSpc>
                <a:spcPct val="95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"/>
              <a:defRPr lang="en-US"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35" indent="-232845" algn="l" defTabSz="914445" rtl="0" eaLnBrk="1" latinLnBrk="0" hangingPunct="1">
              <a:lnSpc>
                <a:spcPct val="95000"/>
              </a:lnSpc>
              <a:spcBef>
                <a:spcPts val="833"/>
              </a:spcBef>
              <a:buClr>
                <a:schemeClr val="tx1"/>
              </a:buClr>
              <a:buSzPct val="80000"/>
              <a:buFont typeface="Wingdings 3" panose="05040102010807070707" pitchFamily="18" charset="2"/>
              <a:buChar char="¬"/>
              <a:defRPr lang="en-US"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16563" indent="-230729" algn="l" defTabSz="914445" rtl="0" eaLnBrk="1" latinLnBrk="0" hangingPunct="1">
              <a:lnSpc>
                <a:spcPct val="95000"/>
              </a:lnSpc>
              <a:spcBef>
                <a:spcPts val="833"/>
              </a:spcBef>
              <a:buClr>
                <a:schemeClr val="tx1"/>
              </a:buClr>
              <a:buSzPct val="80000"/>
              <a:buFont typeface="Wingdings 3" panose="05040102010807070707" pitchFamily="18" charset="2"/>
              <a:buChar char="¬"/>
              <a:defRPr lang="en-US"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38824" indent="-222262" algn="l" defTabSz="914445" rtl="0" eaLnBrk="1" latinLnBrk="0" hangingPunct="1">
              <a:lnSpc>
                <a:spcPct val="95000"/>
              </a:lnSpc>
              <a:spcBef>
                <a:spcPts val="833"/>
              </a:spcBef>
              <a:buClr>
                <a:schemeClr val="tx1"/>
              </a:buClr>
              <a:buSzPct val="80000"/>
              <a:buFont typeface="Wingdings 3" panose="05040102010807070707" pitchFamily="18" charset="2"/>
              <a:buChar char="¬"/>
              <a:tabLst/>
              <a:defRPr lang="en-US"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725" indent="-228612" algn="l" defTabSz="91444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948" indent="-228612" algn="l" defTabSz="91444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171" indent="-228612" algn="l" defTabSz="91444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394" indent="-228612" algn="l" defTabSz="91444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highlight>
                  <a:srgbClr val="FFFFFF"/>
                </a:highlight>
                <a:uLnTx/>
                <a:uFillTx/>
                <a:latin typeface="Courier New" panose="02070309020205020404" pitchFamily="49" charset="0"/>
                <a:ea typeface="+mn-ea"/>
                <a:cs typeface="Arial" panose="020B0604020202020204" pitchFamily="34" charset="0"/>
              </a:rPr>
              <a:t>// Using buffers and accessors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rgbClr val="9999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9999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#include &lt;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9999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sycl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9999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/sycl.hpp&gt;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9999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#include &lt;iostream&gt;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using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namespace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F35A1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sycl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;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constexpr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44558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int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N 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=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32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;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44558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int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main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() {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3E9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buffer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&lt;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44558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int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&gt;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buf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{ N };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3E9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queue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{}.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C5CD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submit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([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&amp;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](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auto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&amp;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h) {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    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3E9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accessor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a { 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buf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, h, 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FFA5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write_only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, 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FFA5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no_init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};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     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h.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C5CD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parallel_for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(N, 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[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=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](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auto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) { a[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] 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=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; }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);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 });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for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(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FF3E9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host_accessor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a { 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buf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}; 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auto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e 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: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a)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     std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::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cout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&lt;&lt;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e 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&lt;&lt;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std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::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endl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;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}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highlight>
                  <a:srgbClr val="FFFFFF"/>
                </a:highlight>
                <a:uLnTx/>
                <a:uFillTx/>
                <a:latin typeface="Courier New" panose="02070309020205020404" pitchFamily="49" charset="0"/>
                <a:ea typeface="+mn-ea"/>
                <a:cs typeface="Arial" panose="020B0604020202020204" pitchFamily="34" charset="0"/>
              </a:rPr>
              <a:t>// Using USM only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rgbClr val="FFFFFF"/>
              </a:highlight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999999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#include &lt;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999999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sycl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999999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/sycl.hpp&gt;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999999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#include &lt;iostream&gt;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using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namespace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F35A1C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sycl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;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constexpr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445588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int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N 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=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9999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32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;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rgbClr val="FFFFFF"/>
              </a:highlight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445588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int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main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() {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3E9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 queue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q;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44558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int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*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a 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=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C5CD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malloc_shared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&lt;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44558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int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&gt;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(N, q);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 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q.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C5CD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parallel_for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(N, 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[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=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](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auto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) { a[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] 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=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; }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);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CCFFCC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 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CCFFCC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q.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srgbClr val="00C5CD"/>
                </a:solidFill>
                <a:effectLst/>
                <a:highlight>
                  <a:srgbClr val="CCFFCC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wait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CCFFCC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();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 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for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(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44558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int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=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0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; 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&lt;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N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; 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++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     std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::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cout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&lt;&lt;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a[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] 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&lt;&lt;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 std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::</a:t>
            </a:r>
            <a:r>
              <a:rPr kumimoji="0" lang="en-US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endl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;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}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C0C0C"/>
              </a:solidFill>
              <a:effectLst/>
              <a:highlight>
                <a:srgbClr val="FFFFFF"/>
              </a:highligh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39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B5A60-997E-4679-AAB1-791DD8095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SYCL 2020: reductions &amp; group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641FA-7486-4A62-B264-F45BB575B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8700"/>
            <a:ext cx="10134600" cy="4800600"/>
          </a:xfrm>
        </p:spPr>
        <p:txBody>
          <a:bodyPr/>
          <a:lstStyle/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FF3E96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buffer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445588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valuesBuf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{ </a:t>
            </a:r>
            <a:r>
              <a:rPr lang="en-US" sz="1600" dirty="0">
                <a:solidFill>
                  <a:srgbClr val="009999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1024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};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FF3E96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host_accessor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a {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valuesBuf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};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 std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iota(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a.begin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(),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a.end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(), </a:t>
            </a:r>
            <a:r>
              <a:rPr lang="en-US" sz="1600" dirty="0">
                <a:solidFill>
                  <a:srgbClr val="009999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445588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sumResult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9999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FF3E96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buffer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445588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sumBuf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{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&amp;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sumResult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009999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};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445588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maxResult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9999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;</a:t>
            </a:r>
            <a:r>
              <a:rPr lang="en-US" sz="1600" dirty="0">
                <a:solidFill>
                  <a:srgbClr val="FF3E96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buffer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445588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maxBuf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{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&amp;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maxResult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009999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};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myQueue.</a:t>
            </a:r>
            <a:r>
              <a:rPr lang="en-US" sz="1600" dirty="0" err="1">
                <a:solidFill>
                  <a:srgbClr val="00C5CD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submit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([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&amp;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](</a:t>
            </a:r>
            <a:r>
              <a:rPr lang="en-US" sz="1600" dirty="0">
                <a:solidFill>
                  <a:srgbClr val="FF3E96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handler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&amp;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cgh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auto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inputValues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valuesBuf.</a:t>
            </a:r>
            <a:r>
              <a:rPr lang="en-US" sz="1600" dirty="0" err="1">
                <a:solidFill>
                  <a:srgbClr val="00C5CD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get_access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sz="1600" dirty="0" err="1">
                <a:solidFill>
                  <a:srgbClr val="FF3E96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access_mode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read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cgh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auto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sumReduction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3E96"/>
                </a:solidFill>
                <a:highlight>
                  <a:srgbClr val="FFFF00"/>
                </a:highlight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reduction</a:t>
            </a:r>
            <a:r>
              <a:rPr lang="en-US" sz="160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sumBuf</a:t>
            </a:r>
            <a:r>
              <a:rPr lang="en-US" sz="160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cgh</a:t>
            </a:r>
            <a:r>
              <a:rPr lang="en-US" sz="160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FF3E96"/>
                </a:solidFill>
                <a:highlight>
                  <a:srgbClr val="FFFF00"/>
                </a:highlight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plus</a:t>
            </a:r>
            <a:r>
              <a:rPr lang="en-US" sz="16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&lt;&gt;</a:t>
            </a:r>
            <a:r>
              <a:rPr lang="en-US" sz="160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())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auto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maxReduction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3E96"/>
                </a:solidFill>
                <a:highlight>
                  <a:srgbClr val="FFFF00"/>
                </a:highlight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reduction</a:t>
            </a:r>
            <a:r>
              <a:rPr lang="en-US" sz="160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maxBuf</a:t>
            </a:r>
            <a:r>
              <a:rPr lang="en-US" sz="160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cgh</a:t>
            </a:r>
            <a:r>
              <a:rPr lang="en-US" sz="160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FF3E96"/>
                </a:solidFill>
                <a:highlight>
                  <a:srgbClr val="FFFF00"/>
                </a:highlight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maximum</a:t>
            </a:r>
            <a:r>
              <a:rPr lang="en-US" sz="16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&lt;&gt;</a:t>
            </a:r>
            <a:r>
              <a:rPr lang="en-US" sz="160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())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;        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cgh.</a:t>
            </a:r>
            <a:r>
              <a:rPr lang="en-US" sz="1600" dirty="0" err="1">
                <a:solidFill>
                  <a:srgbClr val="00C5CD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parallel_for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FF3E96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range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009999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{</a:t>
            </a:r>
            <a:r>
              <a:rPr lang="en-US" sz="1600" dirty="0">
                <a:solidFill>
                  <a:srgbClr val="009999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1024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},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sumReduction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maxReduction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   [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](</a:t>
            </a:r>
            <a:r>
              <a:rPr lang="en-US" sz="1600" dirty="0">
                <a:solidFill>
                  <a:srgbClr val="FF3E96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id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009999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idx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auto&amp;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sum,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auto&amp;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max) {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60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sum </a:t>
            </a:r>
            <a:r>
              <a:rPr lang="en-US" sz="16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+=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inputValues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idx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];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600" dirty="0" err="1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max.combine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inputValues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idx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]);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 });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});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assert(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maxBuf.</a:t>
            </a:r>
            <a:r>
              <a:rPr lang="en-US" sz="1600" dirty="0" err="1">
                <a:solidFill>
                  <a:srgbClr val="00C5CD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get_host_access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()[</a:t>
            </a:r>
            <a:r>
              <a:rPr lang="en-US" sz="1600" dirty="0">
                <a:solidFill>
                  <a:srgbClr val="009999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]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==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9999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1023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&amp;&amp;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sumBuf.</a:t>
            </a:r>
            <a:r>
              <a:rPr lang="en-US" sz="1600" dirty="0" err="1">
                <a:solidFill>
                  <a:srgbClr val="00C5CD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get_host_access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()[</a:t>
            </a:r>
            <a:r>
              <a:rPr lang="en-US" sz="1600" dirty="0">
                <a:solidFill>
                  <a:srgbClr val="009999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]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==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9999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523776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);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83335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E39B6-E367-4391-B419-E4D84D65C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26193"/>
            <a:ext cx="10058400" cy="392907"/>
          </a:xfrm>
        </p:spPr>
        <p:txBody>
          <a:bodyPr/>
          <a:lstStyle/>
          <a:p>
            <a:r>
              <a:rPr lang="en-US" dirty="0"/>
              <a:t>SYCL 2020: Multiple backends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F6945-DC0F-4112-9570-4BF6C8AA7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1790700"/>
            <a:ext cx="10315575" cy="4572000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n-US" sz="2400" dirty="0"/>
              <a:t>Need to work with any framework</a:t>
            </a:r>
          </a:p>
          <a:p>
            <a:pPr lvl="1">
              <a:spcBef>
                <a:spcPts val="300"/>
              </a:spcBef>
            </a:pPr>
            <a:r>
              <a:rPr lang="en-US" sz="2400" dirty="0"/>
              <a:t>Not only OpenCL like old SYCL</a:t>
            </a:r>
          </a:p>
          <a:p>
            <a:pPr>
              <a:spcBef>
                <a:spcPts val="300"/>
              </a:spcBef>
            </a:pPr>
            <a:r>
              <a:rPr lang="en-US" sz="2400" dirty="0"/>
              <a:t>Need to control implementation details for maximum performance</a:t>
            </a:r>
          </a:p>
        </p:txBody>
      </p:sp>
    </p:spTree>
    <p:extLst>
      <p:ext uri="{BB962C8B-B14F-4D97-AF65-F5344CB8AC3E}">
        <p14:creationId xmlns:p14="http://schemas.microsoft.com/office/powerpoint/2010/main" val="2373376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E39B6-E367-4391-B419-E4D84D65C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26193"/>
            <a:ext cx="10172700" cy="392907"/>
          </a:xfrm>
        </p:spPr>
        <p:txBody>
          <a:bodyPr/>
          <a:lstStyle/>
          <a:p>
            <a:r>
              <a:rPr lang="en-US" sz="2400" dirty="0"/>
              <a:t>Execution on </a:t>
            </a:r>
            <a:r>
              <a:rPr lang="en-US" sz="2400" dirty="0">
                <a:solidFill>
                  <a:srgbClr val="00B0F0"/>
                </a:solidFill>
              </a:rPr>
              <a:t>Intel CPU</a:t>
            </a:r>
            <a:r>
              <a:rPr lang="en-US" sz="2400" dirty="0"/>
              <a:t> + </a:t>
            </a:r>
            <a:r>
              <a:rPr lang="en-US" sz="2400" dirty="0">
                <a:solidFill>
                  <a:srgbClr val="FF2525"/>
                </a:solidFill>
              </a:rPr>
              <a:t>Xilinx FPGA (OpenCL)</a:t>
            </a:r>
            <a:r>
              <a:rPr lang="en-US" sz="2400" dirty="0"/>
              <a:t> + </a:t>
            </a:r>
            <a:r>
              <a:rPr lang="en-US" sz="2400" dirty="0">
                <a:solidFill>
                  <a:srgbClr val="92D050"/>
                </a:solidFill>
              </a:rPr>
              <a:t>Nvidia GPU (CUDA)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F6945-DC0F-4112-9570-4BF6C8AA7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419100"/>
            <a:ext cx="10439400" cy="5943600"/>
          </a:xfrm>
        </p:spPr>
        <p:txBody>
          <a:bodyPr/>
          <a:lstStyle/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1600" dirty="0">
                <a:solidFill>
                  <a:srgbClr val="999999"/>
                </a:solidFill>
                <a:latin typeface="Consolas" panose="020B0609020204030204" pitchFamily="49" charset="0"/>
              </a:rPr>
              <a:t>#include &lt;iostream&gt;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1600" dirty="0">
                <a:solidFill>
                  <a:srgbClr val="999999"/>
                </a:solidFill>
                <a:latin typeface="Consolas" panose="020B0609020204030204" pitchFamily="49" charset="0"/>
              </a:rPr>
              <a:t>#include &lt;</a:t>
            </a:r>
            <a:r>
              <a:rPr lang="en-US" sz="1600" dirty="0" err="1">
                <a:solidFill>
                  <a:srgbClr val="999999"/>
                </a:solidFill>
                <a:latin typeface="Consolas" panose="020B0609020204030204" pitchFamily="49" charset="0"/>
              </a:rPr>
              <a:t>sycl</a:t>
            </a:r>
            <a:r>
              <a:rPr lang="en-US" sz="1600" dirty="0">
                <a:solidFill>
                  <a:srgbClr val="999999"/>
                </a:solidFill>
                <a:latin typeface="Consolas" panose="020B0609020204030204" pitchFamily="49" charset="0"/>
              </a:rPr>
              <a:t>/sycl.hpp&gt;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1600" dirty="0">
                <a:solidFill>
                  <a:srgbClr val="445588"/>
                </a:solidFill>
                <a:latin typeface="Consolas" panose="020B0609020204030204" pitchFamily="49" charset="0"/>
              </a:rPr>
              <a:t>int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990000"/>
                </a:solidFill>
                <a:latin typeface="Consolas" panose="020B0609020204030204" pitchFamily="49" charset="0"/>
              </a:rPr>
              <a:t>main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() {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F35A1C"/>
                </a:solidFill>
                <a:latin typeface="Consolas" panose="020B0609020204030204" pitchFamily="49" charset="0"/>
              </a:rPr>
              <a:t>sycl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::</a:t>
            </a:r>
            <a:r>
              <a:rPr lang="en-US" sz="1600" dirty="0">
                <a:solidFill>
                  <a:srgbClr val="FF3E96"/>
                </a:solidFill>
                <a:latin typeface="Consolas" panose="020B0609020204030204" pitchFamily="49" charset="0"/>
              </a:rPr>
              <a:t>buffer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445588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v { </a:t>
            </a:r>
            <a:r>
              <a:rPr lang="en-US" sz="1600" b="0" dirty="0">
                <a:solidFill>
                  <a:srgbClr val="009999"/>
                </a:solidFill>
                <a:latin typeface="Consolas" panose="020B0609020204030204" pitchFamily="49" charset="0"/>
              </a:rPr>
              <a:t>10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};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endParaRPr lang="en-US" sz="1600" b="0" dirty="0">
              <a:solidFill>
                <a:srgbClr val="264357"/>
              </a:solidFill>
              <a:latin typeface="Consolas" panose="020B0609020204030204" pitchFamily="49" charset="0"/>
            </a:endParaRP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auto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run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[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&amp;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](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auto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264357"/>
                </a:solidFill>
                <a:latin typeface="Consolas" panose="020B0609020204030204" pitchFamily="49" charset="0"/>
              </a:rPr>
              <a:t>sel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auto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work) {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  </a:t>
            </a:r>
            <a:r>
              <a:rPr lang="en-US" sz="1600" dirty="0" err="1">
                <a:solidFill>
                  <a:srgbClr val="F35A1C"/>
                </a:solidFill>
                <a:latin typeface="Consolas" panose="020B0609020204030204" pitchFamily="49" charset="0"/>
              </a:rPr>
              <a:t>sycl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::</a:t>
            </a:r>
            <a:r>
              <a:rPr lang="en-US" sz="1600" dirty="0">
                <a:solidFill>
                  <a:srgbClr val="FF3E96"/>
                </a:solidFill>
                <a:latin typeface="Consolas" panose="020B0609020204030204" pitchFamily="49" charset="0"/>
              </a:rPr>
              <a:t>queue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{ </a:t>
            </a:r>
            <a:r>
              <a:rPr lang="en-US" sz="1600" b="0" dirty="0" err="1">
                <a:solidFill>
                  <a:srgbClr val="264357"/>
                </a:solidFill>
                <a:latin typeface="Consolas" panose="020B0609020204030204" pitchFamily="49" charset="0"/>
              </a:rPr>
              <a:t>sel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}.</a:t>
            </a:r>
            <a:r>
              <a:rPr lang="en-US" sz="1600" dirty="0">
                <a:solidFill>
                  <a:srgbClr val="00C5CD"/>
                </a:solidFill>
                <a:latin typeface="Consolas" panose="020B0609020204030204" pitchFamily="49" charset="0"/>
              </a:rPr>
              <a:t>submit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([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&amp;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](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auto&amp;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h) {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   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auto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a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F35A1C"/>
                </a:solidFill>
                <a:latin typeface="Consolas" panose="020B0609020204030204" pitchFamily="49" charset="0"/>
              </a:rPr>
              <a:t>sycl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::</a:t>
            </a:r>
            <a:r>
              <a:rPr lang="en-US" sz="1600" dirty="0">
                <a:solidFill>
                  <a:srgbClr val="FF3E96"/>
                </a:solidFill>
                <a:latin typeface="Consolas" panose="020B0609020204030204" pitchFamily="49" charset="0"/>
              </a:rPr>
              <a:t>accessor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{ v, h };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    </a:t>
            </a:r>
            <a:r>
              <a:rPr lang="en-US" sz="1600" b="0" dirty="0" err="1">
                <a:solidFill>
                  <a:srgbClr val="264357"/>
                </a:solidFill>
                <a:latin typeface="Consolas" panose="020B0609020204030204" pitchFamily="49" charset="0"/>
              </a:rPr>
              <a:t>h.</a:t>
            </a:r>
            <a:r>
              <a:rPr lang="en-US" sz="1600" dirty="0" err="1">
                <a:solidFill>
                  <a:srgbClr val="00C5CD"/>
                </a:solidFill>
                <a:latin typeface="Consolas" panose="020B0609020204030204" pitchFamily="49" charset="0"/>
              </a:rPr>
              <a:t>parallel_for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(</a:t>
            </a:r>
            <a:r>
              <a:rPr lang="en-US" sz="1600" b="0" dirty="0" err="1">
                <a:solidFill>
                  <a:srgbClr val="264357"/>
                </a:solidFill>
                <a:latin typeface="Consolas" panose="020B0609020204030204" pitchFamily="49" charset="0"/>
              </a:rPr>
              <a:t>a.</a:t>
            </a:r>
            <a:r>
              <a:rPr lang="en-US" sz="1600" dirty="0" err="1">
                <a:solidFill>
                  <a:srgbClr val="00C5CD"/>
                </a:solidFill>
                <a:latin typeface="Consolas" panose="020B0609020204030204" pitchFamily="49" charset="0"/>
              </a:rPr>
              <a:t>get_count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(), [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](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auto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264357"/>
                </a:solidFill>
                <a:latin typeface="Consolas" panose="020B0609020204030204" pitchFamily="49" charset="0"/>
              </a:rPr>
              <a:t>i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) { work(</a:t>
            </a:r>
            <a:r>
              <a:rPr lang="en-US" sz="1600" b="0" dirty="0" err="1">
                <a:solidFill>
                  <a:srgbClr val="264357"/>
                </a:solidFill>
                <a:latin typeface="Consolas" panose="020B0609020204030204" pitchFamily="49" charset="0"/>
              </a:rPr>
              <a:t>i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, a); });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  });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};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run(</a:t>
            </a:r>
            <a:r>
              <a:rPr lang="en-US" sz="1600" dirty="0" err="1">
                <a:solidFill>
                  <a:srgbClr val="F35A1C"/>
                </a:solidFill>
                <a:latin typeface="Consolas" panose="020B0609020204030204" pitchFamily="49" charset="0"/>
              </a:rPr>
              <a:t>sycl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::</a:t>
            </a:r>
            <a:r>
              <a:rPr lang="en-US" sz="1600" dirty="0" err="1">
                <a:solidFill>
                  <a:srgbClr val="FF3E96"/>
                </a:solidFill>
                <a:latin typeface="Consolas" panose="020B0609020204030204" pitchFamily="49" charset="0"/>
              </a:rPr>
              <a:t>host_selector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{}, [](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auto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264357"/>
                </a:solidFill>
                <a:latin typeface="Consolas" panose="020B0609020204030204" pitchFamily="49" charset="0"/>
              </a:rPr>
              <a:t>i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auto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a) { </a:t>
            </a:r>
            <a:r>
              <a:rPr lang="en-US" sz="1600" b="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a[</a:t>
            </a:r>
            <a:r>
              <a:rPr lang="en-US" sz="1600" b="0" dirty="0" err="1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</a:t>
            </a:r>
            <a:r>
              <a:rPr lang="en-US" sz="1600" b="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] </a:t>
            </a:r>
            <a:r>
              <a:rPr lang="en-US" sz="16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=</a:t>
            </a:r>
            <a:r>
              <a:rPr lang="en-US" sz="1600" b="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</a:t>
            </a:r>
            <a:r>
              <a:rPr lang="en-US" sz="1600" b="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}); </a:t>
            </a:r>
            <a:r>
              <a:rPr lang="en-US" sz="1600" b="0" dirty="0">
                <a:solidFill>
                  <a:srgbClr val="9ACD32"/>
                </a:solidFill>
                <a:latin typeface="Consolas" panose="020B0609020204030204" pitchFamily="49" charset="0"/>
              </a:rPr>
              <a:t>// CPU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run(</a:t>
            </a:r>
            <a:r>
              <a:rPr lang="en-US" sz="1600" dirty="0" err="1">
                <a:solidFill>
                  <a:srgbClr val="F35A1C"/>
                </a:solidFill>
                <a:latin typeface="Consolas" panose="020B0609020204030204" pitchFamily="49" charset="0"/>
              </a:rPr>
              <a:t>sycl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::</a:t>
            </a:r>
            <a:r>
              <a:rPr lang="en-US" sz="1600" dirty="0" err="1">
                <a:solidFill>
                  <a:srgbClr val="FF3E96"/>
                </a:solidFill>
                <a:latin typeface="Consolas" panose="020B0609020204030204" pitchFamily="49" charset="0"/>
              </a:rPr>
              <a:t>accelerator_selector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{}, [](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auto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264357"/>
                </a:solidFill>
                <a:latin typeface="Consolas" panose="020B0609020204030204" pitchFamily="49" charset="0"/>
              </a:rPr>
              <a:t>i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auto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a) { </a:t>
            </a:r>
            <a:r>
              <a:rPr lang="en-US" sz="1600" b="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a[</a:t>
            </a:r>
            <a:r>
              <a:rPr lang="en-US" sz="1600" b="0" dirty="0" err="1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</a:t>
            </a:r>
            <a:r>
              <a:rPr lang="en-US" sz="1600" b="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] </a:t>
            </a:r>
            <a:r>
              <a:rPr lang="en-US" sz="16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=</a:t>
            </a:r>
            <a:r>
              <a:rPr lang="en-US" sz="1600" b="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009999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2</a:t>
            </a:r>
            <a:r>
              <a:rPr lang="en-US" sz="16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*</a:t>
            </a:r>
            <a:r>
              <a:rPr lang="en-US" sz="1600" b="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a[</a:t>
            </a:r>
            <a:r>
              <a:rPr lang="en-US" sz="1600" b="0" dirty="0" err="1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</a:t>
            </a:r>
            <a:r>
              <a:rPr lang="en-US" sz="1600" b="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];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}); </a:t>
            </a:r>
            <a:r>
              <a:rPr lang="en-US" sz="1600" b="0" dirty="0">
                <a:solidFill>
                  <a:srgbClr val="9ACD32"/>
                </a:solidFill>
                <a:latin typeface="Consolas" panose="020B0609020204030204" pitchFamily="49" charset="0"/>
              </a:rPr>
              <a:t>// FPGA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run(</a:t>
            </a:r>
            <a:r>
              <a:rPr lang="en-US" sz="1600" dirty="0" err="1">
                <a:solidFill>
                  <a:srgbClr val="F35A1C"/>
                </a:solidFill>
                <a:latin typeface="Consolas" panose="020B0609020204030204" pitchFamily="49" charset="0"/>
              </a:rPr>
              <a:t>sycl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::</a:t>
            </a:r>
            <a:r>
              <a:rPr lang="en-US" sz="1600" dirty="0" err="1">
                <a:solidFill>
                  <a:srgbClr val="FF3E96"/>
                </a:solidFill>
                <a:latin typeface="Consolas" panose="020B0609020204030204" pitchFamily="49" charset="0"/>
              </a:rPr>
              <a:t>gpu_selector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{}, [](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auto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264357"/>
                </a:solidFill>
                <a:latin typeface="Consolas" panose="020B0609020204030204" pitchFamily="49" charset="0"/>
              </a:rPr>
              <a:t>i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auto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a) { </a:t>
            </a:r>
            <a:r>
              <a:rPr lang="en-US" sz="1600" b="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a[</a:t>
            </a:r>
            <a:r>
              <a:rPr lang="en-US" sz="1600" b="0" dirty="0" err="1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</a:t>
            </a:r>
            <a:r>
              <a:rPr lang="en-US" sz="1600" b="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] </a:t>
            </a:r>
            <a:r>
              <a:rPr lang="en-US" sz="16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=</a:t>
            </a:r>
            <a:r>
              <a:rPr lang="en-US" sz="1600" b="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a[</a:t>
            </a:r>
            <a:r>
              <a:rPr lang="en-US" sz="1600" b="0" dirty="0" err="1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i</a:t>
            </a:r>
            <a:r>
              <a:rPr lang="en-US" sz="1600" b="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] </a:t>
            </a:r>
            <a:r>
              <a:rPr lang="en-US" sz="1600" dirty="0">
                <a:solidFill>
                  <a:srgbClr val="00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+</a:t>
            </a:r>
            <a:r>
              <a:rPr lang="en-US" sz="1600" b="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009999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3</a:t>
            </a:r>
            <a:r>
              <a:rPr lang="en-US" sz="1600" b="0" dirty="0">
                <a:solidFill>
                  <a:srgbClr val="264357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}); </a:t>
            </a:r>
            <a:r>
              <a:rPr lang="en-US" sz="1600" b="0" dirty="0">
                <a:solidFill>
                  <a:srgbClr val="9ACD32"/>
                </a:solidFill>
                <a:latin typeface="Consolas" panose="020B0609020204030204" pitchFamily="49" charset="0"/>
              </a:rPr>
              <a:t>// GPU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endParaRPr lang="en-US" sz="1600" b="0" dirty="0">
              <a:solidFill>
                <a:srgbClr val="9ACD32"/>
              </a:solidFill>
              <a:latin typeface="Consolas" panose="020B0609020204030204" pitchFamily="49" charset="0"/>
            </a:endParaRP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F35A1C"/>
                </a:solidFill>
                <a:latin typeface="Consolas" panose="020B0609020204030204" pitchFamily="49" charset="0"/>
              </a:rPr>
              <a:t>sycl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::</a:t>
            </a:r>
            <a:r>
              <a:rPr lang="en-US" sz="1600" dirty="0" err="1">
                <a:solidFill>
                  <a:srgbClr val="FF3E96"/>
                </a:solidFill>
                <a:latin typeface="Consolas" panose="020B0609020204030204" pitchFamily="49" charset="0"/>
              </a:rPr>
              <a:t>host_accessor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acc { v };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(</a:t>
            </a:r>
            <a:r>
              <a:rPr lang="en-US" sz="1600" dirty="0">
                <a:solidFill>
                  <a:srgbClr val="445588"/>
                </a:solidFill>
                <a:latin typeface="Consolas" panose="020B0609020204030204" pitchFamily="49" charset="0"/>
              </a:rPr>
              <a:t>int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264357"/>
                </a:solidFill>
                <a:latin typeface="Consolas" panose="020B0609020204030204" pitchFamily="49" charset="0"/>
              </a:rPr>
              <a:t>i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009999"/>
                </a:solidFill>
                <a:latin typeface="Consolas" panose="020B0609020204030204" pitchFamily="49" charset="0"/>
              </a:rPr>
              <a:t>0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; </a:t>
            </a:r>
            <a:r>
              <a:rPr lang="en-US" sz="1600" b="0" dirty="0" err="1">
                <a:solidFill>
                  <a:srgbClr val="264357"/>
                </a:solidFill>
                <a:latin typeface="Consolas" panose="020B0609020204030204" pitchFamily="49" charset="0"/>
              </a:rPr>
              <a:t>i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!=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264357"/>
                </a:solidFill>
                <a:latin typeface="Consolas" panose="020B0609020204030204" pitchFamily="49" charset="0"/>
              </a:rPr>
              <a:t>v.</a:t>
            </a:r>
            <a:r>
              <a:rPr lang="en-US" sz="1600" dirty="0" err="1">
                <a:solidFill>
                  <a:srgbClr val="00C5CD"/>
                </a:solidFill>
                <a:latin typeface="Consolas" panose="020B0609020204030204" pitchFamily="49" charset="0"/>
              </a:rPr>
              <a:t>get_count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();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++</a:t>
            </a:r>
            <a:r>
              <a:rPr lang="en-US" sz="1600" b="0" dirty="0" err="1">
                <a:solidFill>
                  <a:srgbClr val="264357"/>
                </a:solidFill>
                <a:latin typeface="Consolas" panose="020B0609020204030204" pitchFamily="49" charset="0"/>
              </a:rPr>
              <a:t>i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)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  std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::</a:t>
            </a:r>
            <a:r>
              <a:rPr lang="en-US" sz="1600" b="0" dirty="0" err="1">
                <a:solidFill>
                  <a:srgbClr val="264357"/>
                </a:solidFill>
                <a:latin typeface="Consolas" panose="020B0609020204030204" pitchFamily="49" charset="0"/>
              </a:rPr>
              <a:t>cout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&lt;&lt;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acc[</a:t>
            </a:r>
            <a:r>
              <a:rPr lang="en-US" sz="1600" b="0" dirty="0" err="1">
                <a:solidFill>
                  <a:srgbClr val="264357"/>
                </a:solidFill>
                <a:latin typeface="Consolas" panose="020B0609020204030204" pitchFamily="49" charset="0"/>
              </a:rPr>
              <a:t>i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]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&lt;&lt;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DD1144"/>
                </a:solidFill>
                <a:latin typeface="Consolas" panose="020B0609020204030204" pitchFamily="49" charset="0"/>
              </a:rPr>
              <a:t>", "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;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std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::</a:t>
            </a:r>
            <a:r>
              <a:rPr lang="en-US" sz="1600" b="0" dirty="0" err="1">
                <a:solidFill>
                  <a:srgbClr val="264357"/>
                </a:solidFill>
                <a:latin typeface="Consolas" panose="020B0609020204030204" pitchFamily="49" charset="0"/>
              </a:rPr>
              <a:t>cout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&lt;&lt;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std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::</a:t>
            </a:r>
            <a:r>
              <a:rPr lang="en-US" sz="1600" b="0" dirty="0" err="1">
                <a:solidFill>
                  <a:srgbClr val="264357"/>
                </a:solidFill>
                <a:latin typeface="Consolas" panose="020B0609020204030204" pitchFamily="49" charset="0"/>
              </a:rPr>
              <a:t>endl</a:t>
            </a: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;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1600" b="0" dirty="0">
                <a:solidFill>
                  <a:srgbClr val="264357"/>
                </a:solidFill>
                <a:latin typeface="Consolas" panose="020B0609020204030204" pitchFamily="49" charset="0"/>
              </a:rPr>
              <a:t> }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endParaRPr lang="en-US" sz="1400" kern="1200" dirty="0">
              <a:solidFill>
                <a:srgbClr val="000080"/>
              </a:solidFill>
              <a:highlight>
                <a:srgbClr val="FFFFFF"/>
              </a:highligh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endParaRPr lang="en-US" sz="1400" kern="1200" dirty="0">
              <a:solidFill>
                <a:srgbClr val="000080"/>
              </a:solidFill>
              <a:highlight>
                <a:srgbClr val="FFFFFF"/>
              </a:highligh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1200" b="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clang++ -std=</a:t>
            </a:r>
            <a:r>
              <a:rPr lang="en-US" sz="1200" b="0" kern="1200" dirty="0" err="1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c++</a:t>
            </a:r>
            <a:r>
              <a:rPr lang="en-US" sz="1200" b="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20 -</a:t>
            </a:r>
            <a:r>
              <a:rPr lang="en-US" sz="1200" b="0" kern="1200" dirty="0" err="1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fsycl</a:t>
            </a:r>
            <a:r>
              <a:rPr lang="en-US" sz="1200" b="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</a:t>
            </a:r>
            <a:r>
              <a:rPr lang="en-US" sz="1200" b="0" kern="1200" dirty="0" err="1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fsycl</a:t>
            </a:r>
            <a:r>
              <a:rPr lang="en-US" sz="1200" b="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-targets=nvptx64-nvidia-cuda-sycldevice,fpga64_sw_emu FPGA_GPU_CPU.cpp -o FPGA_GPU_CPU</a:t>
            </a:r>
          </a:p>
          <a:p>
            <a:pPr marL="0" lvl="0" indent="0" defTabSz="121926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None/>
            </a:pPr>
            <a:r>
              <a:rPr lang="en-US" sz="1200" b="0" kern="1200" dirty="0" err="1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oneAPI</a:t>
            </a:r>
            <a:r>
              <a:rPr lang="en-US" sz="1200" b="0" kern="1200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DPC++ + </a:t>
            </a:r>
            <a:r>
              <a:rPr lang="en-US" sz="1200" b="0" kern="1200" dirty="0" err="1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triSYCL</a:t>
            </a:r>
            <a:r>
              <a:rPr lang="en-US" sz="1200" b="0" kern="1200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1200" b="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2"/>
              </a:rPr>
              <a:t>https://github.com/triSYCL/sycl</a:t>
            </a:r>
            <a:r>
              <a:rPr lang="en-US" sz="1200" b="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sz="1200" b="0" kern="1200" dirty="0">
              <a:solidFill>
                <a:srgbClr val="000000"/>
              </a:solidFill>
              <a:highlight>
                <a:srgbClr val="FFFFFF"/>
              </a:highligh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</a:pPr>
            <a:endParaRPr lang="en-US" sz="1600" b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52417D3-2233-4F46-82C4-071B2E08BEAF}"/>
              </a:ext>
            </a:extLst>
          </p:cNvPr>
          <p:cNvSpPr txBox="1">
            <a:spLocks/>
          </p:cNvSpPr>
          <p:nvPr/>
        </p:nvSpPr>
        <p:spPr>
          <a:xfrm>
            <a:off x="5257800" y="4708738"/>
            <a:ext cx="5641074" cy="1023354"/>
          </a:xfrm>
          <a:prstGeom prst="rect">
            <a:avLst/>
          </a:prstGeom>
          <a:ln w="57150">
            <a:solidFill>
              <a:srgbClr val="0D9079">
                <a:lumMod val="20000"/>
                <a:lumOff val="80000"/>
              </a:srgb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34962" indent="-234962" algn="l" defTabSz="1219261" rtl="0" eaLnBrk="1" latinLnBrk="0" hangingPunct="1">
              <a:lnSpc>
                <a:spcPct val="100000"/>
              </a:lnSpc>
              <a:spcBef>
                <a:spcPts val="1600"/>
              </a:spcBef>
              <a:buClr>
                <a:schemeClr val="accent1"/>
              </a:buClr>
              <a:buSzPct val="80000"/>
              <a:buFont typeface="Webdings" panose="05030102010509060703" pitchFamily="18" charset="2"/>
              <a:buChar char=""/>
              <a:defRPr lang="en-US" sz="2000" b="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2989" indent="-220144" algn="l" defTabSz="914445" rtl="0" eaLnBrk="1" latinLnBrk="0" hangingPunct="1">
              <a:lnSpc>
                <a:spcPct val="95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"/>
              <a:defRPr lang="en-US"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35" indent="-232845" algn="l" defTabSz="914445" rtl="0" eaLnBrk="1" latinLnBrk="0" hangingPunct="1">
              <a:lnSpc>
                <a:spcPct val="95000"/>
              </a:lnSpc>
              <a:spcBef>
                <a:spcPts val="833"/>
              </a:spcBef>
              <a:buClr>
                <a:schemeClr val="tx1"/>
              </a:buClr>
              <a:buSzPct val="80000"/>
              <a:buFont typeface="Wingdings 3" panose="05040102010807070707" pitchFamily="18" charset="2"/>
              <a:buChar char="¬"/>
              <a:defRPr lang="en-US"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16563" indent="-230729" algn="l" defTabSz="914445" rtl="0" eaLnBrk="1" latinLnBrk="0" hangingPunct="1">
              <a:lnSpc>
                <a:spcPct val="95000"/>
              </a:lnSpc>
              <a:spcBef>
                <a:spcPts val="833"/>
              </a:spcBef>
              <a:buClr>
                <a:schemeClr val="tx1"/>
              </a:buClr>
              <a:buSzPct val="80000"/>
              <a:buFont typeface="Wingdings 3" panose="05040102010807070707" pitchFamily="18" charset="2"/>
              <a:buChar char="¬"/>
              <a:defRPr lang="en-US"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38824" indent="-222262" algn="l" defTabSz="914445" rtl="0" eaLnBrk="1" latinLnBrk="0" hangingPunct="1">
              <a:lnSpc>
                <a:spcPct val="95000"/>
              </a:lnSpc>
              <a:spcBef>
                <a:spcPts val="833"/>
              </a:spcBef>
              <a:buClr>
                <a:schemeClr val="tx1"/>
              </a:buClr>
              <a:buSzPct val="80000"/>
              <a:buFont typeface="Wingdings 3" panose="05040102010807070707" pitchFamily="18" charset="2"/>
              <a:buChar char="¬"/>
              <a:tabLst/>
              <a:defRPr lang="en-US"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725" indent="-228612" algn="l" defTabSz="91444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948" indent="-228612" algn="l" defTabSz="91444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171" indent="-228612" algn="l" defTabSz="91444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394" indent="-228612" algn="l" defTabSz="914445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Char char="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template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or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typename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or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or…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C0C0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Char char="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Generic &amp; type-safe</a:t>
            </a:r>
          </a:p>
          <a:p>
            <a:pPr marL="0" marR="0" lvl="0" indent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20000"/>
              </a:buClr>
              <a:buSzPct val="80000"/>
              <a:buFont typeface="Webdings" panose="05030102010509060703" pitchFamily="18" charset="2"/>
              <a:buChar char="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 explicit data motion or boiler-plate code</a:t>
            </a:r>
          </a:p>
        </p:txBody>
      </p:sp>
    </p:spTree>
    <p:extLst>
      <p:ext uri="{BB962C8B-B14F-4D97-AF65-F5344CB8AC3E}">
        <p14:creationId xmlns:p14="http://schemas.microsoft.com/office/powerpoint/2010/main" val="2706301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E39B6-E367-4391-B419-E4D84D65C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26193"/>
            <a:ext cx="10058400" cy="392907"/>
          </a:xfrm>
        </p:spPr>
        <p:txBody>
          <a:bodyPr/>
          <a:lstStyle/>
          <a:p>
            <a:r>
              <a:rPr lang="en-US" dirty="0"/>
              <a:t>SYCL 2020 backend interoperability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F6945-DC0F-4112-9570-4BF6C8AA7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419100"/>
            <a:ext cx="10315575" cy="5943600"/>
          </a:xfrm>
        </p:spPr>
        <p:txBody>
          <a:bodyPr/>
          <a:lstStyle/>
          <a:p>
            <a:pPr marL="0" indent="0">
              <a:spcBef>
                <a:spcPts val="300"/>
              </a:spcBef>
              <a:buNone/>
            </a:pPr>
            <a:endParaRPr lang="en-US" sz="1800" dirty="0"/>
          </a:p>
          <a:p>
            <a:pPr>
              <a:spcBef>
                <a:spcPts val="300"/>
              </a:spcBef>
            </a:pPr>
            <a:r>
              <a:rPr lang="en-US" sz="1800" dirty="0"/>
              <a:t>Possible to build SYCL objects from native backend objects</a:t>
            </a:r>
          </a:p>
          <a:p>
            <a:pPr marL="465691" lvl="2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</a:rPr>
              <a:t>xrt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::device d </a:t>
            </a: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 open_Xilinx_VCK1500();</a:t>
            </a:r>
          </a:p>
          <a:p>
            <a:pPr marL="465691" lvl="2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</a:rPr>
              <a:t>xrt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::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</a:rPr>
              <a:t>bo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</a:rPr>
              <a:t>xrt_bo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</a:rPr>
              <a:t>get_some_AIE_or_FPGA_storage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(d);</a:t>
            </a:r>
          </a:p>
          <a:p>
            <a:pPr marL="465691" lvl="2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en-US" sz="1600" b="1" dirty="0" err="1">
                <a:solidFill>
                  <a:srgbClr val="F35A1C"/>
                </a:solidFill>
                <a:latin typeface="Consolas" panose="020B0609020204030204" pitchFamily="49" charset="0"/>
              </a:rPr>
              <a:t>sycl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::</a:t>
            </a:r>
            <a:r>
              <a:rPr lang="en-US" sz="1600" b="1" dirty="0">
                <a:solidFill>
                  <a:srgbClr val="FF3E96"/>
                </a:solidFill>
                <a:latin typeface="Consolas" panose="020B0609020204030204" pitchFamily="49" charset="0"/>
              </a:rPr>
              <a:t>queue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 { </a:t>
            </a:r>
            <a:r>
              <a:rPr lang="en-US" sz="1600" b="1" dirty="0" err="1">
                <a:solidFill>
                  <a:srgbClr val="F35A1C"/>
                </a:solidFill>
                <a:latin typeface="Consolas" panose="020B0609020204030204" pitchFamily="49" charset="0"/>
              </a:rPr>
              <a:t>sycl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::</a:t>
            </a:r>
            <a:r>
              <a:rPr lang="en-US" sz="1600" b="1" dirty="0" err="1">
                <a:solidFill>
                  <a:srgbClr val="00C5CD"/>
                </a:solidFill>
                <a:latin typeface="Consolas" panose="020B0609020204030204" pitchFamily="49" charset="0"/>
              </a:rPr>
              <a:t>make_device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(d) }.</a:t>
            </a:r>
            <a:r>
              <a:rPr lang="en-US" sz="1600" b="1" dirty="0">
                <a:solidFill>
                  <a:srgbClr val="00C5CD"/>
                </a:solidFill>
                <a:latin typeface="Consolas" panose="020B0609020204030204" pitchFamily="49" charset="0"/>
              </a:rPr>
              <a:t>submit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([</a:t>
            </a: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&amp;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](auto </a:t>
            </a: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&amp;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</a:rPr>
              <a:t>cgh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) {</a:t>
            </a:r>
          </a:p>
          <a:p>
            <a:pPr marL="465691" lvl="2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  </a:t>
            </a:r>
            <a:r>
              <a:rPr lang="en-US" sz="1600" b="1" dirty="0" err="1">
                <a:solidFill>
                  <a:srgbClr val="F35A1C"/>
                </a:solidFill>
                <a:latin typeface="Consolas" panose="020B0609020204030204" pitchFamily="49" charset="0"/>
              </a:rPr>
              <a:t>sycl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::</a:t>
            </a:r>
            <a:r>
              <a:rPr lang="en-US" sz="1600" b="1" dirty="0">
                <a:solidFill>
                  <a:srgbClr val="FF3E96"/>
                </a:solidFill>
                <a:latin typeface="Consolas" panose="020B0609020204030204" pitchFamily="49" charset="0"/>
              </a:rPr>
              <a:t>accessor 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acc { </a:t>
            </a:r>
            <a:r>
              <a:rPr lang="en-US" sz="1600" b="1" dirty="0" err="1">
                <a:solidFill>
                  <a:srgbClr val="F35A1C"/>
                </a:solidFill>
                <a:latin typeface="Consolas" panose="020B0609020204030204" pitchFamily="49" charset="0"/>
              </a:rPr>
              <a:t>sycl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::</a:t>
            </a:r>
            <a:r>
              <a:rPr lang="en-US" sz="1600" b="1" dirty="0" err="1">
                <a:solidFill>
                  <a:srgbClr val="00C5CD"/>
                </a:solidFill>
                <a:latin typeface="Consolas" panose="020B0609020204030204" pitchFamily="49" charset="0"/>
              </a:rPr>
              <a:t>make_buffer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</a:rPr>
              <a:t>xrt_bo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) };</a:t>
            </a:r>
          </a:p>
          <a:p>
            <a:pPr marL="465691" lvl="2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</a:rPr>
              <a:t>cgh.</a:t>
            </a:r>
            <a:r>
              <a:rPr lang="en-US" sz="1600" b="1" dirty="0" err="1">
                <a:solidFill>
                  <a:srgbClr val="00C5CD"/>
                </a:solidFill>
                <a:latin typeface="Consolas" panose="020B0609020204030204" pitchFamily="49" charset="0"/>
              </a:rPr>
              <a:t>single_task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([</a:t>
            </a: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] { </a:t>
            </a:r>
            <a:r>
              <a:rPr lang="en-US" sz="1600" dirty="0">
                <a:solidFill>
                  <a:srgbClr val="9ACD32"/>
                </a:solidFill>
                <a:latin typeface="Consolas" panose="020B0609020204030204" pitchFamily="49" charset="0"/>
              </a:rPr>
              <a:t>/* some work on acc */ 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});</a:t>
            </a:r>
          </a:p>
          <a:p>
            <a:pPr marL="465691" lvl="2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});</a:t>
            </a:r>
            <a:endParaRPr lang="en-US" sz="1600" dirty="0"/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 sz="1800" dirty="0"/>
              <a:t>Allow integration of SYCL application into CUDA/OpenCL/L0/</a:t>
            </a:r>
            <a:r>
              <a:rPr lang="en-US" sz="1800" dirty="0" err="1"/>
              <a:t>ROCm</a:t>
            </a:r>
            <a:r>
              <a:rPr lang="en-US" sz="1800" dirty="0"/>
              <a:t>/Vulkan/XRT/ADF/AIR/…</a:t>
            </a: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 sz="1800" dirty="0"/>
              <a:t>Kernel code can call directly native code and libraries, like Nvidia </a:t>
            </a:r>
            <a:r>
              <a:rPr lang="en-US" sz="1800" dirty="0" err="1"/>
              <a:t>TensorCore</a:t>
            </a:r>
            <a:r>
              <a:rPr lang="en-US" sz="1800" dirty="0"/>
              <a:t>…</a:t>
            </a:r>
          </a:p>
          <a:p>
            <a:pPr lvl="1">
              <a:lnSpc>
                <a:spcPct val="100000"/>
              </a:lnSpc>
              <a:spcBef>
                <a:spcPts val="300"/>
              </a:spcBef>
            </a:pPr>
            <a:endParaRPr lang="en-US" sz="1800" dirty="0"/>
          </a:p>
          <a:p>
            <a:pPr>
              <a:spcBef>
                <a:spcPts val="300"/>
              </a:spcBef>
            </a:pPr>
            <a:r>
              <a:rPr lang="en-US" sz="1800" dirty="0"/>
              <a:t>Possible to get underlying native backend object from SYCL object</a:t>
            </a:r>
          </a:p>
          <a:p>
            <a:pPr marL="465691" lvl="2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en-US" sz="1600" b="1" dirty="0" err="1">
                <a:solidFill>
                  <a:srgbClr val="F35A1C"/>
                </a:solidFill>
                <a:latin typeface="Consolas" panose="020B0609020204030204" pitchFamily="49" charset="0"/>
              </a:rPr>
              <a:t>sycl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::</a:t>
            </a:r>
            <a:r>
              <a:rPr lang="en-US" sz="1600" b="1" dirty="0">
                <a:solidFill>
                  <a:srgbClr val="FF3E96"/>
                </a:solidFill>
                <a:latin typeface="Consolas" panose="020B0609020204030204" pitchFamily="49" charset="0"/>
              </a:rPr>
              <a:t>buffer</a:t>
            </a: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sz="1600" b="1" dirty="0">
                <a:solidFill>
                  <a:srgbClr val="445588"/>
                </a:solidFill>
                <a:latin typeface="Consolas" panose="020B0609020204030204" pitchFamily="49" charset="0"/>
              </a:rPr>
              <a:t>int</a:t>
            </a: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</a:rPr>
              <a:t>buf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 { </a:t>
            </a:r>
            <a:r>
              <a:rPr lang="en-US" sz="1600" dirty="0">
                <a:solidFill>
                  <a:srgbClr val="009999"/>
                </a:solidFill>
                <a:latin typeface="Consolas" panose="020B0609020204030204" pitchFamily="49" charset="0"/>
              </a:rPr>
              <a:t>1000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 };</a:t>
            </a:r>
          </a:p>
          <a:p>
            <a:pPr marL="465691" lvl="2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auto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</a:rPr>
              <a:t>xrt_bo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</a:rPr>
              <a:t>buf.</a:t>
            </a:r>
            <a:r>
              <a:rPr lang="en-US" sz="1600" b="1" dirty="0" err="1">
                <a:solidFill>
                  <a:srgbClr val="00C5CD"/>
                </a:solidFill>
                <a:latin typeface="Consolas" panose="020B0609020204030204" pitchFamily="49" charset="0"/>
              </a:rPr>
              <a:t>get_native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&lt;</a:t>
            </a:r>
            <a:r>
              <a:rPr lang="en-US" sz="1600" b="1" dirty="0" err="1">
                <a:solidFill>
                  <a:srgbClr val="F35A1C"/>
                </a:solidFill>
                <a:latin typeface="Consolas" panose="020B0609020204030204" pitchFamily="49" charset="0"/>
              </a:rPr>
              <a:t>sycl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::</a:t>
            </a:r>
            <a:r>
              <a:rPr lang="en-US" sz="1600" b="1" dirty="0">
                <a:solidFill>
                  <a:srgbClr val="FF3E96"/>
                </a:solidFill>
                <a:latin typeface="Consolas" panose="020B0609020204030204" pitchFamily="49" charset="0"/>
              </a:rPr>
              <a:t>backend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::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</a:rPr>
              <a:t>xrt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&gt;(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</a:rPr>
              <a:t>buf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);</a:t>
            </a:r>
          </a:p>
          <a:p>
            <a:pPr marL="465691" lvl="2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</a:rPr>
              <a:t>my_super_optimized_HLS_or_RTL_FPGA_function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264357"/>
                </a:solidFill>
                <a:latin typeface="Consolas" panose="020B0609020204030204" pitchFamily="49" charset="0"/>
              </a:rPr>
              <a:t>xrt_bo</a:t>
            </a:r>
            <a:r>
              <a:rPr lang="en-US" sz="1600" dirty="0">
                <a:solidFill>
                  <a:srgbClr val="264357"/>
                </a:solidFill>
                <a:latin typeface="Consolas" panose="020B0609020204030204" pitchFamily="49" charset="0"/>
              </a:rPr>
              <a:t>);</a:t>
            </a:r>
            <a:endParaRPr lang="en-US" sz="1600" dirty="0"/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 sz="1800" dirty="0"/>
              <a:t>Allow direct integration of OpenCL/CUDA/L0/</a:t>
            </a:r>
            <a:r>
              <a:rPr lang="en-US" sz="1800" dirty="0" err="1"/>
              <a:t>ROCm</a:t>
            </a:r>
            <a:r>
              <a:rPr lang="en-US" sz="1800" dirty="0"/>
              <a:t>/Vulkan/XRT/… application into SYCL</a:t>
            </a: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 sz="1800" dirty="0"/>
              <a:t>Obvious to use native optimized libraries</a:t>
            </a:r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2211602088"/>
      </p:ext>
    </p:extLst>
  </p:cSld>
  <p:clrMapOvr>
    <a:masterClrMapping/>
  </p:clrMapOvr>
</p:sld>
</file>

<file path=ppt/theme/theme1.xml><?xml version="1.0" encoding="utf-8"?>
<a:theme xmlns:a="http://schemas.openxmlformats.org/drawingml/2006/main" name="Khronos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2D2DB9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3175" cap="flat" cmpd="sng" algn="ctr">
          <a:solidFill>
            <a:schemeClr val="tx1"/>
          </a:solidFill>
          <a:prstDash val="solid"/>
          <a:round/>
          <a:headEnd type="oval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9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158750" algn="l"/>
            <a:tab pos="1757363" algn="l"/>
            <a:tab pos="3357563" algn="l"/>
            <a:tab pos="4956175" algn="l"/>
            <a:tab pos="6553200" algn="l"/>
          </a:tabLst>
          <a:defRPr kumimoji="0" sz="160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rebuchet MS" panose="020B0603020202020204" pitchFamily="34" charset="0"/>
            <a:ea typeface="Tahoma" pitchFamily="34" charset="0"/>
            <a:cs typeface="Tahoma" pitchFamily="34" charset="0"/>
            <a:sym typeface="Myriad Set Text" charset="0"/>
          </a:defRPr>
        </a:defPPr>
      </a:lstStyle>
    </a:spDef>
    <a:lnDef>
      <a:spPr bwMode="auto">
        <a:solidFill>
          <a:srgbClr val="E66714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  <a:txDef>
      <a:spPr bwMode="auto">
        <a:noFill/>
        <a:ln w="3175" algn="ctr">
          <a:noFill/>
          <a:miter lim="800000"/>
          <a:headEnd/>
          <a:tailEnd/>
        </a:ln>
        <a:effectLst/>
      </a:spPr>
      <a:bodyPr wrap="square" rtlCol="0">
        <a:spAutoFit/>
      </a:bodyPr>
      <a:lstStyle>
        <a:defPPr algn="ctr">
          <a:defRPr sz="1600" b="1" dirty="0">
            <a:solidFill>
              <a:schemeClr val="tx2"/>
            </a:solidFill>
            <a:latin typeface="Trebuchet MS" pitchFamily="34" charset="0"/>
            <a:cs typeface="Tahoma" pitchFamily="34" charset="0"/>
          </a:defRPr>
        </a:defPPr>
      </a:lstStyle>
    </a:txDef>
  </a:objectDefaults>
  <a:extraClrSchemeLst>
    <a:extraClrScheme>
      <a:clrScheme name="3_Khron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Khron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Khron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Khron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Khron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Khron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Khron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6B37FA43543848A1392F720DAB8DF3" ma:contentTypeVersion="11" ma:contentTypeDescription="Create a new document." ma:contentTypeScope="" ma:versionID="30592d526ba747eb543d63fe8e6f3433">
  <xsd:schema xmlns:xsd="http://www.w3.org/2001/XMLSchema" xmlns:xs="http://www.w3.org/2001/XMLSchema" xmlns:p="http://schemas.microsoft.com/office/2006/metadata/properties" xmlns:ns3="cb21ee11-b491-4c7a-a577-a95671055238" xmlns:ns4="cb35b90f-2172-463b-a28b-5ecc8e6d0938" targetNamespace="http://schemas.microsoft.com/office/2006/metadata/properties" ma:root="true" ma:fieldsID="d2dc472d56bb663b306542273b107fe0" ns3:_="" ns4:_="">
    <xsd:import namespace="cb21ee11-b491-4c7a-a577-a95671055238"/>
    <xsd:import namespace="cb35b90f-2172-463b-a28b-5ecc8e6d093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21ee11-b491-4c7a-a577-a956710552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35b90f-2172-463b-a28b-5ecc8e6d093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93C39D-5A9D-42DE-A104-644EE9DBBC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21ee11-b491-4c7a-a577-a95671055238"/>
    <ds:schemaRef ds:uri="cb35b90f-2172-463b-a28b-5ecc8e6d09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EE63B13-77D6-4D41-8E94-B081BF0763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5F7A32-3C3A-4303-88C6-57B1150F278A}">
  <ds:schemaRefs>
    <ds:schemaRef ds:uri="cb35b90f-2172-463b-a28b-5ecc8e6d093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cb21ee11-b491-4c7a-a577-a9567105523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87482</TotalTime>
  <Pages>0</Pages>
  <Words>1425</Words>
  <Characters>0</Characters>
  <Application>Microsoft Office PowerPoint</Application>
  <PresentationFormat>Custom</PresentationFormat>
  <Lines>0</Lines>
  <Paragraphs>159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Arial Black</vt:lpstr>
      <vt:lpstr>Arial Narrow</vt:lpstr>
      <vt:lpstr>Calibri</vt:lpstr>
      <vt:lpstr>Consolas</vt:lpstr>
      <vt:lpstr>Courier New</vt:lpstr>
      <vt:lpstr>Microsoft Sans Serif</vt:lpstr>
      <vt:lpstr>Myriad Set Text</vt:lpstr>
      <vt:lpstr>Times New Roman</vt:lpstr>
      <vt:lpstr>Trebuchet MS</vt:lpstr>
      <vt:lpstr>Webdings</vt:lpstr>
      <vt:lpstr>Khronos</vt:lpstr>
      <vt:lpstr>SYCL 2020  Inclusive heterogeneous computing with C++</vt:lpstr>
      <vt:lpstr>Address the need for real inclusive programming standard</vt:lpstr>
      <vt:lpstr>SYCL ecosystem is growing</vt:lpstr>
      <vt:lpstr>SYCL 2020 ≡ heterogeneous simplicity with C++17 and up</vt:lpstr>
      <vt:lpstr>SYCL 2020 with unified shared memory (USM)</vt:lpstr>
      <vt:lpstr>SYCL 2020: reductions &amp; group operations</vt:lpstr>
      <vt:lpstr>SYCL 2020: Multiple backends</vt:lpstr>
      <vt:lpstr>Execution on Intel CPU + Xilinx FPGA (OpenCL) + Nvidia GPU (CUDA)</vt:lpstr>
      <vt:lpstr>SYCL 2020 backend interoperability</vt:lpstr>
      <vt:lpstr>Documentation &amp; resources</vt:lpstr>
      <vt:lpstr>Conclusion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SYCL 2020 — Inclusive heterogeneous computing with C++</dc:title>
  <dc:subject>Camera Control API</dc:subject>
  <dc:creator>ntrevett@nvidia.com</dc:creator>
  <cp:keywords>Public, , , , , , , , ,</cp:keywords>
  <cp:lastModifiedBy>Ronan Keryell</cp:lastModifiedBy>
  <cp:revision>2952</cp:revision>
  <cp:lastPrinted>2015-08-06T16:22:42Z</cp:lastPrinted>
  <dcterms:created xsi:type="dcterms:W3CDTF">2009-08-07T20:40:08Z</dcterms:created>
  <dcterms:modified xsi:type="dcterms:W3CDTF">2021-03-31T04:51:59Z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8de27aa1-c940-4799-b7a6-63a572601f1e</vt:lpwstr>
  </property>
  <property fmtid="{D5CDD505-2E9C-101B-9397-08002B2CF9AE}" pid="3" name="XilinxPublication Year">
    <vt:lpwstr>2021</vt:lpwstr>
  </property>
  <property fmtid="{D5CDD505-2E9C-101B-9397-08002B2CF9AE}" pid="4" name="XilinxVisual Markings">
    <vt:lpwstr>No</vt:lpwstr>
  </property>
  <property fmtid="{D5CDD505-2E9C-101B-9397-08002B2CF9AE}" pid="5" name="XilinxAdditional Classifications">
    <vt:lpwstr/>
  </property>
  <property fmtid="{D5CDD505-2E9C-101B-9397-08002B2CF9AE}" pid="6" name="XilinxDevelopment Projects">
    <vt:lpwstr/>
  </property>
  <property fmtid="{D5CDD505-2E9C-101B-9397-08002B2CF9AE}" pid="7" name="XilinxThird Party">
    <vt:lpwstr/>
  </property>
  <property fmtid="{D5CDD505-2E9C-101B-9397-08002B2CF9AE}" pid="8" name="XilinxExport Control">
    <vt:lpwstr/>
  </property>
  <property fmtid="{D5CDD505-2E9C-101B-9397-08002B2CF9AE}" pid="9" name="XilinxNote (Line 2)">
    <vt:lpwstr/>
  </property>
  <property fmtid="{D5CDD505-2E9C-101B-9397-08002B2CF9AE}" pid="10" name="PublicationYear">
    <vt:lpwstr>2021</vt:lpwstr>
  </property>
  <property fmtid="{D5CDD505-2E9C-101B-9397-08002B2CF9AE}" pid="11" name="XilinxClassification">
    <vt:lpwstr>Public</vt:lpwstr>
  </property>
  <property fmtid="{D5CDD505-2E9C-101B-9397-08002B2CF9AE}" pid="12" name="VisualMarkings">
    <vt:lpwstr>No</vt:lpwstr>
  </property>
  <property fmtid="{D5CDD505-2E9C-101B-9397-08002B2CF9AE}" pid="13" name="ContentTypeId">
    <vt:lpwstr>0x010100546B37FA43543848A1392F720DAB8DF3</vt:lpwstr>
  </property>
</Properties>
</file>